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60" r:id="rId2"/>
    <p:sldId id="263" r:id="rId3"/>
    <p:sldId id="282" r:id="rId4"/>
    <p:sldId id="281" r:id="rId5"/>
    <p:sldId id="280" r:id="rId6"/>
    <p:sldId id="262" r:id="rId7"/>
    <p:sldId id="264" r:id="rId8"/>
    <p:sldId id="288" r:id="rId9"/>
    <p:sldId id="283" r:id="rId10"/>
    <p:sldId id="272" r:id="rId11"/>
    <p:sldId id="284" r:id="rId12"/>
    <p:sldId id="285" r:id="rId13"/>
    <p:sldId id="286" r:id="rId14"/>
    <p:sldId id="287" r:id="rId15"/>
    <p:sldId id="289" r:id="rId16"/>
    <p:sldId id="266" r:id="rId17"/>
    <p:sldId id="267" r:id="rId18"/>
    <p:sldId id="273" r:id="rId19"/>
    <p:sldId id="278" r:id="rId20"/>
    <p:sldId id="275" r:id="rId21"/>
    <p:sldId id="291" r:id="rId22"/>
    <p:sldId id="292" r:id="rId23"/>
    <p:sldId id="293" r:id="rId24"/>
    <p:sldId id="294" r:id="rId25"/>
    <p:sldId id="295" r:id="rId26"/>
    <p:sldId id="277" r:id="rId27"/>
  </p:sldIdLst>
  <p:sldSz cx="12192000" cy="6858000"/>
  <p:notesSz cx="6799263" cy="9929813"/>
  <p:embeddedFontLs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TP Tankhun" charset="0"/>
      <p:regular r:id="rId34"/>
      <p:bold r:id="rId35"/>
      <p:italic r:id="rId36"/>
      <p:boldItalic r:id="rId37"/>
    </p:embeddedFont>
    <p:embeddedFont>
      <p:font typeface="Cordia New" pitchFamily="34" charset="-34"/>
      <p:regular r:id="rId38"/>
      <p:bold r:id="rId39"/>
      <p:italic r:id="rId40"/>
      <p:boldItalic r:id="rId41"/>
    </p:embeddedFont>
    <p:embeddedFont>
      <p:font typeface="Angsana New" pitchFamily="18" charset="-34"/>
      <p:regular r:id="rId42"/>
      <p:bold r:id="rId43"/>
      <p:italic r:id="rId44"/>
      <p:boldItalic r:id="rId45"/>
    </p:embeddedFont>
    <p:embeddedFont>
      <p:font typeface="Calibri Light" charset="0"/>
      <p:regular r:id="rId46"/>
      <p:italic r:id="rId47"/>
    </p:embeddedFont>
    <p:embeddedFont>
      <p:font typeface="-@-D-RCW 2550 v.2.00-" charset="0"/>
      <p:regular r:id="rId48"/>
    </p:embeddedFont>
    <p:embeddedFont>
      <p:font typeface="_Layiji MaHaNiYom V 1.2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B107"/>
    <a:srgbClr val="34B107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สไตล์สีปานกลาง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สไตล์สีปานกลาง 2 - เน้น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สไตล์สีปานกลาง 2 - เน้น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สไตล์สีปานกลาง 2 - เน้น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สไตล์สีปานกลาง 3 - เน้น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สไตล์สีเข้ม 2 - เน้น 5/เน้น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สไตล์สีปานกลาง 4 - เน้น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2819" autoAdjust="0"/>
  </p:normalViewPr>
  <p:slideViewPr>
    <p:cSldViewPr snapToGrid="0">
      <p:cViewPr varScale="1">
        <p:scale>
          <a:sx n="68" d="100"/>
          <a:sy n="68" d="100"/>
        </p:scale>
        <p:origin x="-83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51275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19B22E-C458-47DA-9867-8057513D56F3}" type="datetimeFigureOut">
              <a:rPr lang="th-TH" smtClean="0"/>
              <a:t>20/09/62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431339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3"/>
          </p:nvPr>
        </p:nvSpPr>
        <p:spPr>
          <a:xfrm>
            <a:off x="3851275" y="9431339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FE686-94D0-434E-B8BE-3FC41A85318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94407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84799-DB04-4473-B61E-F0AAF0A60C59}" type="datetimeFigureOut">
              <a:rPr lang="th-TH" smtClean="0"/>
              <a:t>20/09/62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40363" cy="3910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3DB5F-613C-4F69-9673-731FD22403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68130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3DB5F-613C-4F69-9673-731FD2240360}" type="slidenum">
              <a:rPr lang="th-TH" smtClean="0"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67659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6DF4D-8EBA-47AB-87E0-B48950DFEEB1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2FD6-E66E-4C47-A59E-0DBCCB8C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76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6DF4D-8EBA-47AB-87E0-B48950DFEEB1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2FD6-E66E-4C47-A59E-0DBCCB8C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14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6DF4D-8EBA-47AB-87E0-B48950DFEEB1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2FD6-E66E-4C47-A59E-0DBCCB8C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0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6DF4D-8EBA-47AB-87E0-B48950DFEEB1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2FD6-E66E-4C47-A59E-0DBCCB8C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226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6DF4D-8EBA-47AB-87E0-B48950DFEEB1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2FD6-E66E-4C47-A59E-0DBCCB8C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741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6DF4D-8EBA-47AB-87E0-B48950DFEEB1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2FD6-E66E-4C47-A59E-0DBCCB8C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24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6DF4D-8EBA-47AB-87E0-B48950DFEEB1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2FD6-E66E-4C47-A59E-0DBCCB8C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04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6DF4D-8EBA-47AB-87E0-B48950DFEEB1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2FD6-E66E-4C47-A59E-0DBCCB8C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55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6DF4D-8EBA-47AB-87E0-B48950DFEEB1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2FD6-E66E-4C47-A59E-0DBCCB8C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44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6DF4D-8EBA-47AB-87E0-B48950DFEEB1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2FD6-E66E-4C47-A59E-0DBCCB8C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76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6DF4D-8EBA-47AB-87E0-B48950DFEEB1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2FD6-E66E-4C47-A59E-0DBCCB8C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940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6DF4D-8EBA-47AB-87E0-B48950DFEEB1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72FD6-E66E-4C47-A59E-0DBCCB8C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7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2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3.jpeg"/><Relationship Id="rId7" Type="http://schemas.openxmlformats.org/officeDocument/2006/relationships/image" Target="../media/image67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981443" y="941864"/>
            <a:ext cx="5210557" cy="974022"/>
          </a:xfrm>
          <a:prstGeom prst="rect">
            <a:avLst/>
          </a:prstGeom>
          <a:solidFill>
            <a:srgbClr val="13B107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7" r="4507"/>
          <a:stretch/>
        </p:blipFill>
        <p:spPr>
          <a:xfrm rot="5400000">
            <a:off x="1290574" y="-348708"/>
            <a:ext cx="4436875" cy="701802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408421" y="728813"/>
            <a:ext cx="6443003" cy="10771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200" dirty="0" smtClean="0">
                <a:solidFill>
                  <a:schemeClr val="bg1"/>
                </a:solidFill>
                <a:latin typeface="Arial" panose="020B0604020202020204" pitchFamily="34" charset="0"/>
              </a:rPr>
              <a:t>ผนัง</a:t>
            </a:r>
            <a:r>
              <a:rPr lang="th-TH" sz="3200" dirty="0" smtClean="0">
                <a:solidFill>
                  <a:schemeClr val="bg1"/>
                </a:solidFill>
                <a:latin typeface="Arial" panose="020B0604020202020204" pitchFamily="34" charset="0"/>
              </a:rPr>
              <a:t>สำเร็จรูป</a:t>
            </a:r>
            <a:r>
              <a:rPr lang="th-TH" sz="3200" dirty="0">
                <a:solidFill>
                  <a:schemeClr val="bg1"/>
                </a:solidFill>
                <a:latin typeface="Arial" panose="020B0604020202020204" pitchFamily="34" charset="0"/>
              </a:rPr>
              <a:t>ไ</a:t>
            </a:r>
            <a:r>
              <a:rPr lang="th-TH" sz="3200" dirty="0" smtClean="0">
                <a:solidFill>
                  <a:schemeClr val="bg1"/>
                </a:solidFill>
                <a:latin typeface="Arial" panose="020B0604020202020204" pitchFamily="34" charset="0"/>
              </a:rPr>
              <a:t>อวอลล์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43" t="14966" r="1385" b="67661"/>
          <a:stretch/>
        </p:blipFill>
        <p:spPr>
          <a:xfrm rot="5400000">
            <a:off x="6175809" y="4536528"/>
            <a:ext cx="465225" cy="1219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679" y="1955789"/>
            <a:ext cx="3992485" cy="25363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24643" y="4391011"/>
            <a:ext cx="5210557" cy="974022"/>
          </a:xfrm>
          <a:prstGeom prst="rect">
            <a:avLst/>
          </a:prstGeom>
          <a:solidFill>
            <a:srgbClr val="13B107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4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6144768" cy="6858000"/>
          </a:xfrm>
          <a:prstGeom prst="rect">
            <a:avLst/>
          </a:prstGeom>
          <a:solidFill>
            <a:srgbClr val="13B107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831884" y="105679"/>
            <a:ext cx="13033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endParaRPr lang="en-US" sz="44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24000" t="29111" r="40166" b="16963"/>
          <a:stretch/>
        </p:blipFill>
        <p:spPr>
          <a:xfrm>
            <a:off x="151926" y="1092880"/>
            <a:ext cx="6553200" cy="5547360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3"/>
          <a:srcRect l="69417" t="24814" r="8083" b="20815"/>
          <a:stretch/>
        </p:blipFill>
        <p:spPr>
          <a:xfrm>
            <a:off x="6531764" y="980799"/>
            <a:ext cx="2692623" cy="3659973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4"/>
          <a:srcRect l="36834" t="10444" r="32750" b="8667"/>
          <a:stretch/>
        </p:blipFill>
        <p:spPr>
          <a:xfrm>
            <a:off x="9357360" y="1092880"/>
            <a:ext cx="2392680" cy="3579187"/>
          </a:xfrm>
          <a:prstGeom prst="rect">
            <a:avLst/>
          </a:prstGeom>
        </p:spPr>
      </p:pic>
      <p:graphicFrame>
        <p:nvGraphicFramePr>
          <p:cNvPr id="8" name="ตาราง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478716"/>
              </p:ext>
            </p:extLst>
          </p:nvPr>
        </p:nvGraphicFramePr>
        <p:xfrm>
          <a:off x="6705126" y="5177392"/>
          <a:ext cx="532892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6307"/>
                <a:gridCol w="1776307"/>
                <a:gridCol w="1776307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Innowall</a:t>
                      </a:r>
                      <a:endParaRPr lang="th-TH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Brick</a:t>
                      </a:r>
                      <a:endParaRPr lang="th-TH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Compression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665.65 kg/cm2</a:t>
                      </a:r>
                      <a:endParaRPr lang="th-TH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 kg/cm2</a:t>
                      </a:r>
                      <a:endParaRPr lang="th-TH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Modulus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3,031.50</a:t>
                      </a:r>
                      <a:r>
                        <a:rPr lang="en-US" baseline="0" dirty="0" smtClean="0"/>
                        <a:t> kg/cm2</a:t>
                      </a:r>
                      <a:endParaRPr lang="th-TH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54 kg/cm2</a:t>
                      </a:r>
                      <a:endParaRPr lang="th-TH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กล่องข้อความ 8"/>
          <p:cNvSpPr txBox="1"/>
          <p:nvPr/>
        </p:nvSpPr>
        <p:spPr>
          <a:xfrm>
            <a:off x="1654356" y="5817995"/>
            <a:ext cx="46423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dirty="0" smtClean="0"/>
              <a:t>รูปการทดสอบ  ความแข็งแรง ของวัสดุ</a:t>
            </a:r>
          </a:p>
          <a:p>
            <a:endParaRPr lang="th-TH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3390" y="12098"/>
            <a:ext cx="1596994" cy="101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285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6144768" cy="6858000"/>
          </a:xfrm>
          <a:prstGeom prst="rect">
            <a:avLst/>
          </a:prstGeom>
          <a:solidFill>
            <a:srgbClr val="13B107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815017" y="105678"/>
            <a:ext cx="13033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endParaRPr lang="en-US" sz="44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7750" t="10593" r="23083" b="9556"/>
          <a:stretch/>
        </p:blipFill>
        <p:spPr>
          <a:xfrm>
            <a:off x="441960" y="875120"/>
            <a:ext cx="11216640" cy="5784351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1274985" y="5363234"/>
            <a:ext cx="5497604" cy="1296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390" y="12098"/>
            <a:ext cx="1596994" cy="101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7185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6144768" cy="6858000"/>
          </a:xfrm>
          <a:prstGeom prst="rect">
            <a:avLst/>
          </a:prstGeom>
          <a:solidFill>
            <a:srgbClr val="13B107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845952" y="105679"/>
            <a:ext cx="13033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endParaRPr lang="en-US" sz="44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34137" t="28963" r="40500" b="14307"/>
          <a:stretch/>
        </p:blipFill>
        <p:spPr>
          <a:xfrm>
            <a:off x="8259461" y="956807"/>
            <a:ext cx="3261360" cy="2473466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3"/>
          <a:srcRect l="34584" t="12074" r="38083" b="14148"/>
          <a:stretch/>
        </p:blipFill>
        <p:spPr>
          <a:xfrm>
            <a:off x="561274" y="980799"/>
            <a:ext cx="3723946" cy="5654040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4"/>
          <a:srcRect l="37583" t="17852" r="33333" b="5260"/>
          <a:stretch/>
        </p:blipFill>
        <p:spPr>
          <a:xfrm>
            <a:off x="4591349" y="1179968"/>
            <a:ext cx="3668112" cy="5454871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2"/>
          <a:srcRect l="5333" t="28963" r="66904" b="12493"/>
          <a:stretch/>
        </p:blipFill>
        <p:spPr>
          <a:xfrm>
            <a:off x="8259461" y="3429000"/>
            <a:ext cx="3140059" cy="31263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3390" y="12098"/>
            <a:ext cx="1596994" cy="101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83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6144768" cy="6858000"/>
          </a:xfrm>
          <a:prstGeom prst="rect">
            <a:avLst/>
          </a:prstGeom>
          <a:solidFill>
            <a:srgbClr val="13B107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845952" y="105679"/>
            <a:ext cx="13033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endParaRPr lang="en-US" sz="44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36083" t="13703" r="6584" b="6741"/>
          <a:stretch/>
        </p:blipFill>
        <p:spPr>
          <a:xfrm>
            <a:off x="502920" y="875120"/>
            <a:ext cx="11308080" cy="5803226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3"/>
          <a:srcRect l="63833" t="39926" r="4167" b="17259"/>
          <a:stretch/>
        </p:blipFill>
        <p:spPr>
          <a:xfrm>
            <a:off x="2270760" y="5416680"/>
            <a:ext cx="1295400" cy="1112560"/>
          </a:xfrm>
          <a:prstGeom prst="rect">
            <a:avLst/>
          </a:prstGeom>
        </p:spPr>
      </p:pic>
      <p:sp>
        <p:nvSpPr>
          <p:cNvPr id="6" name="กล่องข้อความ 5"/>
          <p:cNvSpPr txBox="1"/>
          <p:nvPr/>
        </p:nvSpPr>
        <p:spPr>
          <a:xfrm>
            <a:off x="4385705" y="1899139"/>
            <a:ext cx="1653356" cy="10751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8" name="กล่องข้อความ 7"/>
          <p:cNvSpPr txBox="1"/>
          <p:nvPr/>
        </p:nvSpPr>
        <p:spPr>
          <a:xfrm>
            <a:off x="1332731" y="3429000"/>
            <a:ext cx="1671726" cy="13741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390" y="12098"/>
            <a:ext cx="1596994" cy="101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56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6144768" cy="6858000"/>
          </a:xfrm>
          <a:prstGeom prst="rect">
            <a:avLst/>
          </a:prstGeom>
          <a:solidFill>
            <a:srgbClr val="13B107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845952" y="105679"/>
            <a:ext cx="13033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endParaRPr lang="en-US" sz="44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/>
          <a:srcRect l="36750" t="13408" r="3250" b="11925"/>
          <a:stretch/>
        </p:blipFill>
        <p:spPr>
          <a:xfrm>
            <a:off x="4961708" y="1264920"/>
            <a:ext cx="7053943" cy="4937760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3"/>
          <a:srcRect l="36333" t="15482" r="34583" b="8074"/>
          <a:stretch/>
        </p:blipFill>
        <p:spPr>
          <a:xfrm>
            <a:off x="1197072" y="875120"/>
            <a:ext cx="2758531" cy="4078516"/>
          </a:xfrm>
          <a:prstGeom prst="rect">
            <a:avLst/>
          </a:prstGeom>
        </p:spPr>
      </p:pic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361102"/>
              </p:ext>
            </p:extLst>
          </p:nvPr>
        </p:nvGraphicFramePr>
        <p:xfrm>
          <a:off x="590057" y="5298384"/>
          <a:ext cx="3972560" cy="79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3140"/>
                <a:gridCol w="993140"/>
                <a:gridCol w="993140"/>
                <a:gridCol w="99314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Test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     </a:t>
                      </a:r>
                      <a:r>
                        <a:rPr lang="en-US" sz="1600" dirty="0" err="1" smtClean="0"/>
                        <a:t>iwall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Q-con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Red Brick</a:t>
                      </a:r>
                      <a:endParaRPr lang="th-TH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Water Absorption</a:t>
                      </a:r>
                      <a:endParaRPr lang="th-TH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8.98 %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30-40 %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13-18%</a:t>
                      </a:r>
                      <a:endParaRPr lang="th-TH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390" y="12098"/>
            <a:ext cx="1596994" cy="101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31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40" y="1797527"/>
            <a:ext cx="2227108" cy="3957756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241" y="1845879"/>
            <a:ext cx="2172690" cy="3861052"/>
          </a:xfrm>
          <a:prstGeom prst="rect">
            <a:avLst/>
          </a:prstGeom>
        </p:spPr>
      </p:pic>
      <p:sp>
        <p:nvSpPr>
          <p:cNvPr id="8" name="Rectangle 46"/>
          <p:cNvSpPr/>
          <p:nvPr/>
        </p:nvSpPr>
        <p:spPr>
          <a:xfrm>
            <a:off x="0" y="56711"/>
            <a:ext cx="12192000" cy="1648936"/>
          </a:xfrm>
          <a:prstGeom prst="rect">
            <a:avLst/>
          </a:prstGeom>
          <a:solidFill>
            <a:srgbClr val="13B107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ชื่อเรื่อง 1"/>
          <p:cNvSpPr txBox="1">
            <a:spLocks/>
          </p:cNvSpPr>
          <p:nvPr/>
        </p:nvSpPr>
        <p:spPr>
          <a:xfrm>
            <a:off x="2427993" y="689581"/>
            <a:ext cx="5631100" cy="10266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Test Water Waterproof</a:t>
            </a:r>
            <a:br>
              <a:rPr lang="en-US" dirty="0" smtClean="0"/>
            </a:br>
            <a:endParaRPr lang="th-TH" dirty="0"/>
          </a:p>
        </p:txBody>
      </p:sp>
      <p:pic>
        <p:nvPicPr>
          <p:cNvPr id="11" name="81985.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61172" y="881179"/>
            <a:ext cx="3157719" cy="5613722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351" y="1845879"/>
            <a:ext cx="2172690" cy="3861052"/>
          </a:xfrm>
          <a:prstGeom prst="rect">
            <a:avLst/>
          </a:prstGeom>
        </p:spPr>
      </p:pic>
      <p:sp>
        <p:nvSpPr>
          <p:cNvPr id="14" name="กล่องข้อความ 13"/>
          <p:cNvSpPr txBox="1"/>
          <p:nvPr/>
        </p:nvSpPr>
        <p:spPr>
          <a:xfrm>
            <a:off x="991565" y="6041985"/>
            <a:ext cx="5104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Testing Pressure  =  Max 1,200 Pa  </a:t>
            </a:r>
          </a:p>
          <a:p>
            <a:r>
              <a:rPr lang="th-TH" dirty="0" smtClean="0"/>
              <a:t>ตามมาตรฐาน การรั่วซึม ทดสอบแรงดัน สูงสุด 500 </a:t>
            </a:r>
            <a:r>
              <a:rPr lang="en-US" dirty="0" smtClean="0"/>
              <a:t>Pa</a:t>
            </a:r>
            <a:endParaRPr lang="th-TH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056" y="204809"/>
            <a:ext cx="2129325" cy="135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2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3B107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08769" y="226301"/>
            <a:ext cx="1799628" cy="25456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40788" y="161977"/>
            <a:ext cx="1890469" cy="267409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940937" y="2444261"/>
            <a:ext cx="2239108" cy="320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543650" y="2444261"/>
            <a:ext cx="2378083" cy="320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611724" y="55527"/>
            <a:ext cx="4968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การเชื่อมต่อผนัง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7261" y="90015"/>
            <a:ext cx="2129325" cy="135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658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48148E-6 L 0.08958 1.4814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0.09193 -4.8148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10157 0.0020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8" y="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-0.1026 1.48148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89061" y="159271"/>
            <a:ext cx="48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Arial" panose="020B0604020202020204" pitchFamily="34" charset="0"/>
                <a:cs typeface="+mj-cs"/>
              </a:rPr>
              <a:t>วิธีการติดตั้ง</a:t>
            </a:r>
            <a:r>
              <a:rPr kumimoji="0" lang="th-TH" sz="4000" b="1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Arial" panose="020B0604020202020204" pitchFamily="34" charset="0"/>
                <a:cs typeface="+mj-cs"/>
              </a:rPr>
              <a:t>แผ่น</a:t>
            </a:r>
            <a:r>
              <a:rPr lang="th-TH" sz="4000" b="1" kern="0" noProof="0" dirty="0" smtClean="0">
                <a:latin typeface="Arial" panose="020B0604020202020204" pitchFamily="34" charset="0"/>
                <a:cs typeface="+mj-cs"/>
              </a:rPr>
              <a:t>ไอวอลล์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uLnTx/>
              <a:uFillTx/>
              <a:latin typeface="Arial" panose="020B0604020202020204" pitchFamily="34" charset="0"/>
              <a:cs typeface="+mj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942569" y="1167500"/>
            <a:ext cx="7897957" cy="5089646"/>
            <a:chOff x="1942569" y="1167500"/>
            <a:chExt cx="7897957" cy="5089646"/>
          </a:xfrm>
        </p:grpSpPr>
        <p:sp>
          <p:nvSpPr>
            <p:cNvPr id="7" name="Rectangle 6"/>
            <p:cNvSpPr/>
            <p:nvPr/>
          </p:nvSpPr>
          <p:spPr>
            <a:xfrm>
              <a:off x="1950529" y="1167500"/>
              <a:ext cx="7848600" cy="5029200"/>
            </a:xfrm>
            <a:prstGeom prst="rect">
              <a:avLst/>
            </a:prstGeom>
            <a:solidFill>
              <a:srgbClr val="13B107"/>
            </a:solidFill>
            <a:ln w="1365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012990" y="3946142"/>
              <a:ext cx="914400" cy="2209800"/>
            </a:xfrm>
            <a:prstGeom prst="rect">
              <a:avLst/>
            </a:prstGeom>
            <a:solidFill>
              <a:srgbClr val="13B107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70457" y="3955002"/>
              <a:ext cx="0" cy="2209800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>
            <a:xfrm>
              <a:off x="1970457" y="6155942"/>
              <a:ext cx="914400" cy="0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>
            <a:xfrm flipV="1">
              <a:off x="2825282" y="6161896"/>
              <a:ext cx="114300" cy="9525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>
            <a:xfrm flipV="1">
              <a:off x="2939582" y="5895196"/>
              <a:ext cx="0" cy="25784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>
            <a:xfrm flipH="1">
              <a:off x="2710982" y="5895196"/>
              <a:ext cx="2286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>
            <a:xfrm flipH="1">
              <a:off x="1942569" y="3894556"/>
              <a:ext cx="381000" cy="26840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sp>
          <p:nvSpPr>
            <p:cNvPr id="15" name="Rectangle 14"/>
            <p:cNvSpPr/>
            <p:nvPr/>
          </p:nvSpPr>
          <p:spPr>
            <a:xfrm>
              <a:off x="2003236" y="1288001"/>
              <a:ext cx="914400" cy="2658141"/>
            </a:xfrm>
            <a:prstGeom prst="rect">
              <a:avLst/>
            </a:prstGeom>
            <a:solidFill>
              <a:srgbClr val="13B107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946968" y="1258762"/>
              <a:ext cx="27915" cy="2681178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>
            <a:xfrm>
              <a:off x="2003236" y="3955002"/>
              <a:ext cx="914400" cy="0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>
            <a:xfrm>
              <a:off x="2860486" y="1178797"/>
              <a:ext cx="114300" cy="13335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>
            <a:xfrm flipV="1">
              <a:off x="2952199" y="1258762"/>
              <a:ext cx="0" cy="25784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>
            <a:xfrm flipH="1">
              <a:off x="2710982" y="1516602"/>
              <a:ext cx="2286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sp>
          <p:nvSpPr>
            <p:cNvPr id="21" name="Rectangle 20"/>
            <p:cNvSpPr/>
            <p:nvPr/>
          </p:nvSpPr>
          <p:spPr>
            <a:xfrm>
              <a:off x="2927390" y="3494895"/>
              <a:ext cx="914400" cy="2658141"/>
            </a:xfrm>
            <a:prstGeom prst="rect">
              <a:avLst/>
            </a:prstGeom>
            <a:solidFill>
              <a:srgbClr val="13B107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2917636" y="3451726"/>
              <a:ext cx="27915" cy="2681178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>
            <a:xfrm>
              <a:off x="2917636" y="6132904"/>
              <a:ext cx="914400" cy="0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>
            <a:xfrm flipV="1">
              <a:off x="3841790" y="5816116"/>
              <a:ext cx="0" cy="25784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>
            <a:xfrm flipH="1">
              <a:off x="3613190" y="5816116"/>
              <a:ext cx="2286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>
            <a:xfrm flipV="1">
              <a:off x="3686736" y="6073956"/>
              <a:ext cx="155054" cy="130692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>
            <a:xfrm flipH="1">
              <a:off x="2722652" y="3421288"/>
              <a:ext cx="381000" cy="26840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sp>
          <p:nvSpPr>
            <p:cNvPr id="28" name="Rectangle 27"/>
            <p:cNvSpPr/>
            <p:nvPr/>
          </p:nvSpPr>
          <p:spPr>
            <a:xfrm>
              <a:off x="2917636" y="2107152"/>
              <a:ext cx="914400" cy="1342847"/>
            </a:xfrm>
            <a:prstGeom prst="rect">
              <a:avLst/>
            </a:prstGeom>
            <a:solidFill>
              <a:srgbClr val="13B107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2907012" y="2107152"/>
              <a:ext cx="0" cy="1387743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>
            <a:xfrm>
              <a:off x="2910347" y="3464130"/>
              <a:ext cx="914400" cy="0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>
            <a:xfrm flipH="1">
              <a:off x="3443747" y="3315795"/>
              <a:ext cx="381000" cy="26840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sp>
          <p:nvSpPr>
            <p:cNvPr id="32" name="Rectangle 31"/>
            <p:cNvSpPr/>
            <p:nvPr/>
          </p:nvSpPr>
          <p:spPr>
            <a:xfrm>
              <a:off x="2931593" y="1280027"/>
              <a:ext cx="914400" cy="776622"/>
            </a:xfrm>
            <a:prstGeom prst="rect">
              <a:avLst/>
            </a:prstGeom>
            <a:solidFill>
              <a:srgbClr val="13B107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>
              <a:off x="2921521" y="1230817"/>
              <a:ext cx="7959" cy="895544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>
            <a:xfrm>
              <a:off x="2917636" y="2085882"/>
              <a:ext cx="914400" cy="0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>
            <a:xfrm flipH="1">
              <a:off x="2784286" y="2085882"/>
              <a:ext cx="381000" cy="26840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>
            <a:xfrm flipH="1">
              <a:off x="3464993" y="1906273"/>
              <a:ext cx="381000" cy="26840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>
            <a:xfrm flipV="1">
              <a:off x="3841790" y="1280027"/>
              <a:ext cx="0" cy="25784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>
            <a:xfrm>
              <a:off x="3849760" y="3890737"/>
              <a:ext cx="0" cy="2274065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>
            <a:xfrm>
              <a:off x="3845993" y="6132904"/>
              <a:ext cx="914400" cy="0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sp>
          <p:nvSpPr>
            <p:cNvPr id="42" name="Rectangle 41"/>
            <p:cNvSpPr/>
            <p:nvPr/>
          </p:nvSpPr>
          <p:spPr>
            <a:xfrm>
              <a:off x="3875457" y="3890737"/>
              <a:ext cx="914400" cy="2209800"/>
            </a:xfrm>
            <a:prstGeom prst="rect">
              <a:avLst/>
            </a:prstGeom>
            <a:solidFill>
              <a:srgbClr val="13B107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 flipV="1">
              <a:off x="4781887" y="5863908"/>
              <a:ext cx="0" cy="25784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>
            <a:xfrm flipH="1">
              <a:off x="4561257" y="5894450"/>
              <a:ext cx="2286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>
            <a:xfrm flipH="1">
              <a:off x="4590497" y="6110478"/>
              <a:ext cx="202018" cy="13335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>
            <a:xfrm flipH="1">
              <a:off x="3650395" y="3810535"/>
              <a:ext cx="381000" cy="26840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>
            <a:xfrm>
              <a:off x="3813875" y="1229523"/>
              <a:ext cx="27915" cy="2681178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>
            <a:xfrm>
              <a:off x="3849760" y="3890737"/>
              <a:ext cx="914400" cy="0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sp>
          <p:nvSpPr>
            <p:cNvPr id="49" name="Rectangle 48"/>
            <p:cNvSpPr/>
            <p:nvPr/>
          </p:nvSpPr>
          <p:spPr>
            <a:xfrm>
              <a:off x="3878115" y="1288000"/>
              <a:ext cx="914400" cy="2590801"/>
            </a:xfrm>
            <a:prstGeom prst="rect">
              <a:avLst/>
            </a:prstGeom>
            <a:solidFill>
              <a:srgbClr val="13B107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 flipH="1">
              <a:off x="4397786" y="3755971"/>
              <a:ext cx="381000" cy="26840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>
            <a:xfrm flipV="1">
              <a:off x="4805806" y="1270467"/>
              <a:ext cx="0" cy="25784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>
            <a:xfrm>
              <a:off x="4817980" y="3440570"/>
              <a:ext cx="27915" cy="2681178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55" name="Straight Connector 54"/>
            <p:cNvCxnSpPr/>
            <p:nvPr/>
          </p:nvCxnSpPr>
          <p:spPr>
            <a:xfrm>
              <a:off x="4845895" y="6131177"/>
              <a:ext cx="914400" cy="0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sp>
          <p:nvSpPr>
            <p:cNvPr id="56" name="Rectangle 55"/>
            <p:cNvSpPr/>
            <p:nvPr/>
          </p:nvSpPr>
          <p:spPr>
            <a:xfrm>
              <a:off x="4855628" y="3440570"/>
              <a:ext cx="914400" cy="2658141"/>
            </a:xfrm>
            <a:prstGeom prst="rect">
              <a:avLst/>
            </a:prstGeom>
            <a:solidFill>
              <a:srgbClr val="13B107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7" name="Straight Connector 56"/>
            <p:cNvCxnSpPr/>
            <p:nvPr/>
          </p:nvCxnSpPr>
          <p:spPr>
            <a:xfrm flipH="1" flipV="1">
              <a:off x="5770028" y="5852141"/>
              <a:ext cx="10628" cy="24657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>
            <a:xfrm flipH="1">
              <a:off x="5549398" y="5882683"/>
              <a:ext cx="2286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>
            <a:xfrm flipH="1">
              <a:off x="5578638" y="6098711"/>
              <a:ext cx="202018" cy="13335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>
            <a:xfrm>
              <a:off x="4821085" y="2085882"/>
              <a:ext cx="0" cy="1387743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61" name="Straight Connector 60"/>
            <p:cNvCxnSpPr/>
            <p:nvPr/>
          </p:nvCxnSpPr>
          <p:spPr>
            <a:xfrm>
              <a:off x="4863598" y="3440570"/>
              <a:ext cx="914400" cy="0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sp>
          <p:nvSpPr>
            <p:cNvPr id="62" name="Rectangle 61"/>
            <p:cNvSpPr/>
            <p:nvPr/>
          </p:nvSpPr>
          <p:spPr>
            <a:xfrm>
              <a:off x="4852512" y="2073725"/>
              <a:ext cx="914400" cy="1342847"/>
            </a:xfrm>
            <a:prstGeom prst="rect">
              <a:avLst/>
            </a:prstGeom>
            <a:solidFill>
              <a:srgbClr val="13B107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>
            <a:xfrm flipH="1">
              <a:off x="4655395" y="2085882"/>
              <a:ext cx="381000" cy="26840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>
            <a:xfrm flipH="1">
              <a:off x="5397893" y="3282368"/>
              <a:ext cx="381000" cy="26840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>
            <a:xfrm flipH="1">
              <a:off x="4816857" y="1249200"/>
              <a:ext cx="7959" cy="895544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>
            <a:xfrm>
              <a:off x="4866256" y="2040477"/>
              <a:ext cx="914400" cy="0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sp>
          <p:nvSpPr>
            <p:cNvPr id="67" name="Rectangle 66"/>
            <p:cNvSpPr/>
            <p:nvPr/>
          </p:nvSpPr>
          <p:spPr>
            <a:xfrm>
              <a:off x="4855628" y="1283418"/>
              <a:ext cx="914400" cy="738675"/>
            </a:xfrm>
            <a:prstGeom prst="rect">
              <a:avLst/>
            </a:prstGeom>
            <a:solidFill>
              <a:srgbClr val="13B107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>
            <a:xfrm flipH="1">
              <a:off x="5399656" y="1887890"/>
              <a:ext cx="381000" cy="26840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>
            <a:xfrm>
              <a:off x="5795701" y="1256768"/>
              <a:ext cx="0" cy="26840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72" name="Straight Connector 71"/>
            <p:cNvCxnSpPr/>
            <p:nvPr/>
          </p:nvCxnSpPr>
          <p:spPr>
            <a:xfrm>
              <a:off x="8676057" y="6098711"/>
              <a:ext cx="1012069" cy="4256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73" name="Straight Connector 72"/>
            <p:cNvCxnSpPr/>
            <p:nvPr/>
          </p:nvCxnSpPr>
          <p:spPr>
            <a:xfrm>
              <a:off x="9688126" y="3464130"/>
              <a:ext cx="0" cy="2649926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74" name="Straight Connector 73"/>
            <p:cNvCxnSpPr/>
            <p:nvPr/>
          </p:nvCxnSpPr>
          <p:spPr>
            <a:xfrm>
              <a:off x="9535726" y="3352860"/>
              <a:ext cx="304800" cy="24153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75" name="Straight Connector 74"/>
            <p:cNvCxnSpPr/>
            <p:nvPr/>
          </p:nvCxnSpPr>
          <p:spPr>
            <a:xfrm>
              <a:off x="8724891" y="1592802"/>
              <a:ext cx="914400" cy="0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76" name="Straight Connector 75"/>
            <p:cNvCxnSpPr/>
            <p:nvPr/>
          </p:nvCxnSpPr>
          <p:spPr>
            <a:xfrm flipH="1">
              <a:off x="8700883" y="3390593"/>
              <a:ext cx="2505" cy="2667047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>
            <a:xfrm flipV="1">
              <a:off x="5797500" y="5786179"/>
              <a:ext cx="0" cy="25784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>
            <a:xfrm flipH="1">
              <a:off x="5399457" y="3285858"/>
              <a:ext cx="381000" cy="26840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80" name="Straight Connector 79"/>
            <p:cNvCxnSpPr/>
            <p:nvPr/>
          </p:nvCxnSpPr>
          <p:spPr>
            <a:xfrm flipH="1">
              <a:off x="5420703" y="1876336"/>
              <a:ext cx="381000" cy="26840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>
            <a:xfrm>
              <a:off x="5805470" y="3860800"/>
              <a:ext cx="0" cy="2274065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85" name="Straight Connector 84"/>
            <p:cNvCxnSpPr/>
            <p:nvPr/>
          </p:nvCxnSpPr>
          <p:spPr>
            <a:xfrm>
              <a:off x="5801703" y="6102967"/>
              <a:ext cx="914400" cy="0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sp>
          <p:nvSpPr>
            <p:cNvPr id="86" name="Rectangle 85"/>
            <p:cNvSpPr/>
            <p:nvPr/>
          </p:nvSpPr>
          <p:spPr>
            <a:xfrm>
              <a:off x="5831167" y="3860800"/>
              <a:ext cx="914400" cy="2209800"/>
            </a:xfrm>
            <a:prstGeom prst="rect">
              <a:avLst/>
            </a:prstGeom>
            <a:solidFill>
              <a:srgbClr val="13B107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7" name="Straight Connector 86"/>
            <p:cNvCxnSpPr/>
            <p:nvPr/>
          </p:nvCxnSpPr>
          <p:spPr>
            <a:xfrm flipV="1">
              <a:off x="6737597" y="5833971"/>
              <a:ext cx="0" cy="25784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88" name="Straight Connector 87"/>
            <p:cNvCxnSpPr/>
            <p:nvPr/>
          </p:nvCxnSpPr>
          <p:spPr>
            <a:xfrm flipH="1">
              <a:off x="6516967" y="5864513"/>
              <a:ext cx="2286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89" name="Straight Connector 88"/>
            <p:cNvCxnSpPr/>
            <p:nvPr/>
          </p:nvCxnSpPr>
          <p:spPr>
            <a:xfrm flipH="1">
              <a:off x="6546207" y="6080541"/>
              <a:ext cx="202018" cy="13335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90" name="Straight Connector 89"/>
            <p:cNvCxnSpPr/>
            <p:nvPr/>
          </p:nvCxnSpPr>
          <p:spPr>
            <a:xfrm flipH="1">
              <a:off x="5626411" y="3768110"/>
              <a:ext cx="381000" cy="26840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91" name="Straight Connector 90"/>
            <p:cNvCxnSpPr/>
            <p:nvPr/>
          </p:nvCxnSpPr>
          <p:spPr>
            <a:xfrm>
              <a:off x="5803918" y="1254732"/>
              <a:ext cx="27915" cy="2681178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92" name="Straight Connector 91"/>
            <p:cNvCxnSpPr/>
            <p:nvPr/>
          </p:nvCxnSpPr>
          <p:spPr>
            <a:xfrm>
              <a:off x="5805470" y="3860800"/>
              <a:ext cx="914400" cy="0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sp>
          <p:nvSpPr>
            <p:cNvPr id="93" name="Rectangle 92"/>
            <p:cNvSpPr/>
            <p:nvPr/>
          </p:nvSpPr>
          <p:spPr>
            <a:xfrm>
              <a:off x="5833825" y="1258063"/>
              <a:ext cx="914400" cy="2590801"/>
            </a:xfrm>
            <a:prstGeom prst="rect">
              <a:avLst/>
            </a:prstGeom>
            <a:solidFill>
              <a:srgbClr val="13B107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4" name="Straight Connector 93"/>
            <p:cNvCxnSpPr/>
            <p:nvPr/>
          </p:nvCxnSpPr>
          <p:spPr>
            <a:xfrm flipH="1">
              <a:off x="6353496" y="3726034"/>
              <a:ext cx="381000" cy="26840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98" name="Straight Connector 97"/>
            <p:cNvCxnSpPr/>
            <p:nvPr/>
          </p:nvCxnSpPr>
          <p:spPr>
            <a:xfrm>
              <a:off x="6773690" y="3410633"/>
              <a:ext cx="27915" cy="2681178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99" name="Straight Connector 98"/>
            <p:cNvCxnSpPr/>
            <p:nvPr/>
          </p:nvCxnSpPr>
          <p:spPr>
            <a:xfrm>
              <a:off x="6801605" y="6101240"/>
              <a:ext cx="914400" cy="0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sp>
          <p:nvSpPr>
            <p:cNvPr id="100" name="Rectangle 99"/>
            <p:cNvSpPr/>
            <p:nvPr/>
          </p:nvSpPr>
          <p:spPr>
            <a:xfrm>
              <a:off x="6811338" y="3410633"/>
              <a:ext cx="914400" cy="2658141"/>
            </a:xfrm>
            <a:prstGeom prst="rect">
              <a:avLst/>
            </a:prstGeom>
            <a:solidFill>
              <a:srgbClr val="13B107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01" name="Straight Connector 100"/>
            <p:cNvCxnSpPr/>
            <p:nvPr/>
          </p:nvCxnSpPr>
          <p:spPr>
            <a:xfrm flipH="1" flipV="1">
              <a:off x="7725738" y="5822204"/>
              <a:ext cx="10628" cy="24657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102" name="Straight Connector 101"/>
            <p:cNvCxnSpPr/>
            <p:nvPr/>
          </p:nvCxnSpPr>
          <p:spPr>
            <a:xfrm flipH="1">
              <a:off x="7505108" y="5852746"/>
              <a:ext cx="2286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103" name="Straight Connector 102"/>
            <p:cNvCxnSpPr/>
            <p:nvPr/>
          </p:nvCxnSpPr>
          <p:spPr>
            <a:xfrm flipH="1">
              <a:off x="7534348" y="6068774"/>
              <a:ext cx="202018" cy="13335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104" name="Straight Connector 103"/>
            <p:cNvCxnSpPr/>
            <p:nvPr/>
          </p:nvCxnSpPr>
          <p:spPr>
            <a:xfrm>
              <a:off x="6776795" y="2055945"/>
              <a:ext cx="0" cy="1387743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105" name="Straight Connector 104"/>
            <p:cNvCxnSpPr/>
            <p:nvPr/>
          </p:nvCxnSpPr>
          <p:spPr>
            <a:xfrm>
              <a:off x="6819308" y="3410633"/>
              <a:ext cx="914400" cy="0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sp>
          <p:nvSpPr>
            <p:cNvPr id="106" name="Rectangle 105"/>
            <p:cNvSpPr/>
            <p:nvPr/>
          </p:nvSpPr>
          <p:spPr>
            <a:xfrm>
              <a:off x="6808222" y="2043788"/>
              <a:ext cx="914400" cy="1342847"/>
            </a:xfrm>
            <a:prstGeom prst="rect">
              <a:avLst/>
            </a:prstGeom>
            <a:solidFill>
              <a:srgbClr val="13B107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07" name="Straight Connector 106"/>
            <p:cNvCxnSpPr/>
            <p:nvPr/>
          </p:nvCxnSpPr>
          <p:spPr>
            <a:xfrm flipH="1">
              <a:off x="6640289" y="1968096"/>
              <a:ext cx="381000" cy="26840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108" name="Straight Connector 107"/>
            <p:cNvCxnSpPr/>
            <p:nvPr/>
          </p:nvCxnSpPr>
          <p:spPr>
            <a:xfrm flipH="1">
              <a:off x="7428908" y="3203319"/>
              <a:ext cx="381000" cy="26840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109" name="Straight Connector 108"/>
            <p:cNvCxnSpPr/>
            <p:nvPr/>
          </p:nvCxnSpPr>
          <p:spPr>
            <a:xfrm flipH="1">
              <a:off x="6768642" y="1233606"/>
              <a:ext cx="7959" cy="895544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110" name="Straight Connector 109"/>
            <p:cNvCxnSpPr/>
            <p:nvPr/>
          </p:nvCxnSpPr>
          <p:spPr>
            <a:xfrm>
              <a:off x="6821966" y="2010540"/>
              <a:ext cx="914400" cy="0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sp>
          <p:nvSpPr>
            <p:cNvPr id="111" name="Rectangle 110"/>
            <p:cNvSpPr/>
            <p:nvPr/>
          </p:nvSpPr>
          <p:spPr>
            <a:xfrm>
              <a:off x="6811338" y="1253481"/>
              <a:ext cx="914400" cy="738675"/>
            </a:xfrm>
            <a:prstGeom prst="rect">
              <a:avLst/>
            </a:prstGeom>
            <a:solidFill>
              <a:srgbClr val="13B107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2" name="Straight Connector 111"/>
            <p:cNvCxnSpPr/>
            <p:nvPr/>
          </p:nvCxnSpPr>
          <p:spPr>
            <a:xfrm flipH="1">
              <a:off x="7355366" y="1857953"/>
              <a:ext cx="381000" cy="26840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116" name="Straight Connector 115"/>
            <p:cNvCxnSpPr/>
            <p:nvPr/>
          </p:nvCxnSpPr>
          <p:spPr>
            <a:xfrm flipH="1">
              <a:off x="7722623" y="3830043"/>
              <a:ext cx="23729" cy="2208341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117" name="Straight Connector 116"/>
            <p:cNvCxnSpPr/>
            <p:nvPr/>
          </p:nvCxnSpPr>
          <p:spPr>
            <a:xfrm>
              <a:off x="7746352" y="1511052"/>
              <a:ext cx="13029" cy="2337812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118" name="Straight Connector 117"/>
            <p:cNvCxnSpPr/>
            <p:nvPr/>
          </p:nvCxnSpPr>
          <p:spPr>
            <a:xfrm flipV="1">
              <a:off x="7746352" y="1240530"/>
              <a:ext cx="0" cy="280756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sp>
          <p:nvSpPr>
            <p:cNvPr id="119" name="Rectangle 118"/>
            <p:cNvSpPr/>
            <p:nvPr/>
          </p:nvSpPr>
          <p:spPr>
            <a:xfrm>
              <a:off x="7764878" y="3871916"/>
              <a:ext cx="914400" cy="2209800"/>
            </a:xfrm>
            <a:prstGeom prst="rect">
              <a:avLst/>
            </a:prstGeom>
            <a:solidFill>
              <a:srgbClr val="13B107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7767536" y="1269179"/>
              <a:ext cx="914400" cy="2590801"/>
            </a:xfrm>
            <a:prstGeom prst="rect">
              <a:avLst/>
            </a:prstGeom>
            <a:solidFill>
              <a:srgbClr val="13B107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1" name="Straight Connector 120"/>
            <p:cNvCxnSpPr/>
            <p:nvPr/>
          </p:nvCxnSpPr>
          <p:spPr>
            <a:xfrm>
              <a:off x="7757890" y="6120969"/>
              <a:ext cx="914400" cy="0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122" name="Straight Connector 121"/>
            <p:cNvCxnSpPr/>
            <p:nvPr/>
          </p:nvCxnSpPr>
          <p:spPr>
            <a:xfrm>
              <a:off x="7761657" y="3878802"/>
              <a:ext cx="914400" cy="0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123" name="Straight Connector 122"/>
            <p:cNvCxnSpPr/>
            <p:nvPr/>
          </p:nvCxnSpPr>
          <p:spPr>
            <a:xfrm flipV="1">
              <a:off x="8668087" y="5861082"/>
              <a:ext cx="0" cy="25784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124" name="Straight Connector 123"/>
            <p:cNvCxnSpPr/>
            <p:nvPr/>
          </p:nvCxnSpPr>
          <p:spPr>
            <a:xfrm flipH="1">
              <a:off x="8447457" y="5891624"/>
              <a:ext cx="2286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125" name="Straight Connector 124"/>
            <p:cNvCxnSpPr/>
            <p:nvPr/>
          </p:nvCxnSpPr>
          <p:spPr>
            <a:xfrm flipH="1">
              <a:off x="8476697" y="6107652"/>
              <a:ext cx="202018" cy="13335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126" name="Straight Connector 125"/>
            <p:cNvCxnSpPr/>
            <p:nvPr/>
          </p:nvCxnSpPr>
          <p:spPr>
            <a:xfrm flipH="1">
              <a:off x="8447457" y="3714660"/>
              <a:ext cx="381000" cy="26840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127" name="Straight Connector 126"/>
            <p:cNvCxnSpPr/>
            <p:nvPr/>
          </p:nvCxnSpPr>
          <p:spPr>
            <a:xfrm flipH="1">
              <a:off x="8431517" y="1468929"/>
              <a:ext cx="2286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129" name="Straight Connector 128"/>
            <p:cNvCxnSpPr/>
            <p:nvPr/>
          </p:nvCxnSpPr>
          <p:spPr>
            <a:xfrm>
              <a:off x="8660117" y="1226118"/>
              <a:ext cx="0" cy="26840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sp>
          <p:nvSpPr>
            <p:cNvPr id="130" name="Rectangle 129"/>
            <p:cNvSpPr/>
            <p:nvPr/>
          </p:nvSpPr>
          <p:spPr>
            <a:xfrm>
              <a:off x="8746753" y="3415815"/>
              <a:ext cx="914400" cy="2658141"/>
            </a:xfrm>
            <a:prstGeom prst="rect">
              <a:avLst/>
            </a:prstGeom>
            <a:solidFill>
              <a:srgbClr val="13B107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1" name="Straight Connector 130"/>
            <p:cNvCxnSpPr/>
            <p:nvPr/>
          </p:nvCxnSpPr>
          <p:spPr>
            <a:xfrm flipH="1">
              <a:off x="8564521" y="3339421"/>
              <a:ext cx="381000" cy="26840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132" name="Straight Connector 131"/>
            <p:cNvCxnSpPr/>
            <p:nvPr/>
          </p:nvCxnSpPr>
          <p:spPr>
            <a:xfrm>
              <a:off x="8700883" y="3421602"/>
              <a:ext cx="1041974" cy="0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133" name="Straight Connector 132"/>
            <p:cNvCxnSpPr/>
            <p:nvPr/>
          </p:nvCxnSpPr>
          <p:spPr>
            <a:xfrm>
              <a:off x="8695294" y="1240530"/>
              <a:ext cx="11349" cy="2264891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134" name="Straight Connector 133"/>
            <p:cNvCxnSpPr/>
            <p:nvPr/>
          </p:nvCxnSpPr>
          <p:spPr>
            <a:xfrm flipH="1">
              <a:off x="9637460" y="1245997"/>
              <a:ext cx="14109" cy="2216586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sp>
          <p:nvSpPr>
            <p:cNvPr id="135" name="Rectangle 134"/>
            <p:cNvSpPr/>
            <p:nvPr/>
          </p:nvSpPr>
          <p:spPr>
            <a:xfrm>
              <a:off x="8736568" y="1624591"/>
              <a:ext cx="914400" cy="1770393"/>
            </a:xfrm>
            <a:prstGeom prst="rect">
              <a:avLst/>
            </a:prstGeom>
            <a:solidFill>
              <a:srgbClr val="13B107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8710983" y="1276610"/>
              <a:ext cx="914400" cy="294953"/>
            </a:xfrm>
            <a:prstGeom prst="rect">
              <a:avLst/>
            </a:prstGeom>
            <a:solidFill>
              <a:srgbClr val="13B107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7" name="Straight Connector 136"/>
            <p:cNvCxnSpPr/>
            <p:nvPr/>
          </p:nvCxnSpPr>
          <p:spPr>
            <a:xfrm flipH="1">
              <a:off x="9541622" y="1399387"/>
              <a:ext cx="228600" cy="12224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138" name="Straight Connector 137"/>
            <p:cNvCxnSpPr/>
            <p:nvPr/>
          </p:nvCxnSpPr>
          <p:spPr>
            <a:xfrm flipH="1">
              <a:off x="8545817" y="1503946"/>
              <a:ext cx="381000" cy="26840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139" name="Straight Connector 138"/>
            <p:cNvCxnSpPr/>
            <p:nvPr/>
          </p:nvCxnSpPr>
          <p:spPr>
            <a:xfrm>
              <a:off x="9438057" y="1516602"/>
              <a:ext cx="304800" cy="24153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/>
          </p:spPr>
        </p:cxnSp>
        <p:cxnSp>
          <p:nvCxnSpPr>
            <p:cNvPr id="77" name="Straight Connector 76"/>
            <p:cNvCxnSpPr/>
            <p:nvPr/>
          </p:nvCxnSpPr>
          <p:spPr>
            <a:xfrm>
              <a:off x="1946968" y="1260156"/>
              <a:ext cx="7823254" cy="0"/>
            </a:xfrm>
            <a:prstGeom prst="line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</a:ln>
            <a:effectLst/>
          </p:spPr>
        </p:cxnSp>
        <p:sp>
          <p:nvSpPr>
            <p:cNvPr id="3" name="Rectangle 2"/>
            <p:cNvSpPr/>
            <p:nvPr/>
          </p:nvSpPr>
          <p:spPr>
            <a:xfrm>
              <a:off x="4721837" y="1213930"/>
              <a:ext cx="179408" cy="138974"/>
            </a:xfrm>
            <a:prstGeom prst="rect">
              <a:avLst/>
            </a:prstGeom>
            <a:solidFill>
              <a:srgbClr val="13B10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6682917" y="1223545"/>
              <a:ext cx="179408" cy="138974"/>
            </a:xfrm>
            <a:prstGeom prst="rect">
              <a:avLst/>
            </a:prstGeom>
            <a:solidFill>
              <a:srgbClr val="13B107"/>
            </a:solidFill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8" name="Picture 1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3931" y="74863"/>
            <a:ext cx="2129325" cy="135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3795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Straight Connector 49"/>
          <p:cNvCxnSpPr/>
          <p:nvPr/>
        </p:nvCxnSpPr>
        <p:spPr>
          <a:xfrm flipH="1">
            <a:off x="3144982" y="0"/>
            <a:ext cx="8617527" cy="685800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Isosceles Triangle 46"/>
          <p:cNvSpPr/>
          <p:nvPr/>
        </p:nvSpPr>
        <p:spPr>
          <a:xfrm>
            <a:off x="3713018" y="3713018"/>
            <a:ext cx="8478982" cy="3144982"/>
          </a:xfrm>
          <a:prstGeom prst="triangle">
            <a:avLst/>
          </a:prstGeom>
          <a:solidFill>
            <a:srgbClr val="13B107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Isosceles Triangle 47"/>
          <p:cNvSpPr/>
          <p:nvPr/>
        </p:nvSpPr>
        <p:spPr>
          <a:xfrm>
            <a:off x="7952509" y="0"/>
            <a:ext cx="4225636" cy="6844145"/>
          </a:xfrm>
          <a:custGeom>
            <a:avLst/>
            <a:gdLst>
              <a:gd name="connsiteX0" fmla="*/ 0 w 4211782"/>
              <a:gd name="connsiteY0" fmla="*/ 3713018 h 3713018"/>
              <a:gd name="connsiteX1" fmla="*/ 4211782 w 4211782"/>
              <a:gd name="connsiteY1" fmla="*/ 0 h 3713018"/>
              <a:gd name="connsiteX2" fmla="*/ 4211782 w 4211782"/>
              <a:gd name="connsiteY2" fmla="*/ 3713018 h 3713018"/>
              <a:gd name="connsiteX3" fmla="*/ 0 w 4211782"/>
              <a:gd name="connsiteY3" fmla="*/ 3713018 h 3713018"/>
              <a:gd name="connsiteX0" fmla="*/ 0 w 4225636"/>
              <a:gd name="connsiteY0" fmla="*/ 3713018 h 6844145"/>
              <a:gd name="connsiteX1" fmla="*/ 4211782 w 4225636"/>
              <a:gd name="connsiteY1" fmla="*/ 0 h 6844145"/>
              <a:gd name="connsiteX2" fmla="*/ 4225636 w 4225636"/>
              <a:gd name="connsiteY2" fmla="*/ 6844145 h 6844145"/>
              <a:gd name="connsiteX3" fmla="*/ 0 w 4225636"/>
              <a:gd name="connsiteY3" fmla="*/ 3713018 h 684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5636" h="6844145">
                <a:moveTo>
                  <a:pt x="0" y="3713018"/>
                </a:moveTo>
                <a:lnTo>
                  <a:pt x="4211782" y="0"/>
                </a:lnTo>
                <a:lnTo>
                  <a:pt x="4225636" y="6844145"/>
                </a:lnTo>
                <a:lnTo>
                  <a:pt x="0" y="3713018"/>
                </a:lnTo>
                <a:close/>
              </a:path>
            </a:pathLst>
          </a:custGeom>
          <a:solidFill>
            <a:srgbClr val="13B107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381" y="238569"/>
            <a:ext cx="10515600" cy="951055"/>
          </a:xfrm>
        </p:spPr>
        <p:txBody>
          <a:bodyPr/>
          <a:lstStyle/>
          <a:p>
            <a:pPr algn="ctr"/>
            <a:r>
              <a:rPr lang="th-TH" dirty="0" smtClean="0"/>
              <a:t>การเจาะช่องประตูหน้าต่าง</a:t>
            </a:r>
            <a:endParaRPr lang="en-US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95089"/>
            <a:ext cx="4543425" cy="447675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189624"/>
            <a:ext cx="4090541" cy="4645494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75249" y="3071799"/>
            <a:ext cx="1402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/>
              <a:t>ผนัง</a:t>
            </a:r>
            <a:r>
              <a:rPr lang="en-US" sz="2400" dirty="0" smtClean="0"/>
              <a:t>IWALL</a:t>
            </a:r>
            <a:endParaRPr lang="en-US" sz="2400" dirty="0"/>
          </a:p>
        </p:txBody>
      </p:sp>
      <p:cxnSp>
        <p:nvCxnSpPr>
          <p:cNvPr id="44" name="Elbow Connector 43"/>
          <p:cNvCxnSpPr>
            <a:stCxn id="42" idx="3"/>
          </p:cNvCxnSpPr>
          <p:nvPr/>
        </p:nvCxnSpPr>
        <p:spPr>
          <a:xfrm flipV="1">
            <a:off x="2078182" y="3172692"/>
            <a:ext cx="803563" cy="129940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54" y="35413"/>
            <a:ext cx="2129325" cy="135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39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3573194"/>
          </a:xfrm>
          <a:prstGeom prst="rect">
            <a:avLst/>
          </a:prstGeom>
          <a:solidFill>
            <a:srgbClr val="13B107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435823" y="428920"/>
            <a:ext cx="26114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Install  </a:t>
            </a:r>
            <a:r>
              <a:rPr lang="en-US" sz="4000" dirty="0" err="1" smtClean="0">
                <a:solidFill>
                  <a:schemeClr val="bg1"/>
                </a:solidFill>
              </a:rPr>
              <a:t>iwall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5" name="Picture 2" descr="H:\DCIM\108_FUJI\IMG_88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7697" y="1958684"/>
            <a:ext cx="3860042" cy="25733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358692" y="4780207"/>
            <a:ext cx="1778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800" dirty="0">
                <a:solidFill>
                  <a:srgbClr val="008000"/>
                </a:solidFill>
              </a:rPr>
              <a:t>1</a:t>
            </a:r>
            <a:r>
              <a:rPr lang="en-US" sz="2800" dirty="0" smtClean="0">
                <a:solidFill>
                  <a:srgbClr val="008000"/>
                </a:solidFill>
              </a:rPr>
              <a:t>.</a:t>
            </a:r>
            <a:r>
              <a:rPr lang="th-TH" sz="2800" dirty="0" smtClean="0">
                <a:solidFill>
                  <a:srgbClr val="008000"/>
                </a:solidFill>
              </a:rPr>
              <a:t>การติดตั้งแผ่น</a:t>
            </a:r>
            <a:endParaRPr lang="en-US" sz="2800" dirty="0">
              <a:solidFill>
                <a:srgbClr val="008000"/>
              </a:solidFill>
            </a:endParaRPr>
          </a:p>
        </p:txBody>
      </p:sp>
      <p:pic>
        <p:nvPicPr>
          <p:cNvPr id="7" name="Picture 3" descr="H:\DCIM\108_FUJI\IMG_89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10659" y="1958684"/>
            <a:ext cx="3199122" cy="2438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2" descr="D:\GBI\Picture\picture\10.2.59@FL14\IMG_59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11475" y="2263484"/>
            <a:ext cx="2438400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703685" y="4749015"/>
            <a:ext cx="1898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800" dirty="0" smtClean="0">
                <a:solidFill>
                  <a:srgbClr val="008000"/>
                </a:solidFill>
              </a:rPr>
              <a:t>2</a:t>
            </a:r>
            <a:r>
              <a:rPr lang="en-US" sz="2800" dirty="0" smtClean="0">
                <a:solidFill>
                  <a:srgbClr val="008000"/>
                </a:solidFill>
              </a:rPr>
              <a:t>.</a:t>
            </a:r>
            <a:r>
              <a:rPr lang="th-TH" sz="2800" dirty="0" smtClean="0">
                <a:solidFill>
                  <a:srgbClr val="008000"/>
                </a:solidFill>
              </a:rPr>
              <a:t>การฉาบรอยต่อ</a:t>
            </a:r>
            <a:endParaRPr lang="en-US" sz="2800" dirty="0">
              <a:solidFill>
                <a:srgbClr val="008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261" y="5451476"/>
            <a:ext cx="2129325" cy="135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432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529523"/>
            <a:ext cx="12192000" cy="4098811"/>
          </a:xfrm>
          <a:prstGeom prst="rect">
            <a:avLst/>
          </a:prstGeom>
          <a:solidFill>
            <a:srgbClr val="13B107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508346" y="2461930"/>
            <a:ext cx="2585028" cy="2747804"/>
          </a:xfrm>
          <a:prstGeom prst="round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859461" y="2441332"/>
            <a:ext cx="2585028" cy="2747804"/>
          </a:xfrm>
          <a:prstGeom prst="round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40961" y="153915"/>
            <a:ext cx="5339443" cy="1903042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US" sz="5400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Manufacturing</a:t>
            </a:r>
            <a:endParaRPr lang="en-US" sz="3600" dirty="0">
              <a:ln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5081" y="2885478"/>
            <a:ext cx="1686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Cement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8299" y="3501269"/>
            <a:ext cx="2292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E.P.S Form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8299" y="4066146"/>
            <a:ext cx="2078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C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hemical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83459" y="3290916"/>
            <a:ext cx="24916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Smart </a:t>
            </a:r>
          </a:p>
          <a:p>
            <a:pPr algn="ctr"/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board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029" y="1754392"/>
            <a:ext cx="2874584" cy="4066146"/>
          </a:xfrm>
          <a:prstGeom prst="rect">
            <a:avLst/>
          </a:prstGeom>
        </p:spPr>
      </p:pic>
      <p:pic>
        <p:nvPicPr>
          <p:cNvPr id="6146" name="Picture 2" descr="ผลการค้นหารูปภาพสำหรับ plus icon pn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399" y="3177865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ผลการค้นหารูปภาพสำหรับ equal icon pn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996" y="3441535"/>
            <a:ext cx="788595" cy="78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2854" y="106444"/>
            <a:ext cx="2129325" cy="135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6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  <p:bldP spid="5" grpId="0"/>
      <p:bldP spid="6" grpId="0"/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3B107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h-TH" sz="4800" dirty="0" smtClean="0">
                <a:solidFill>
                  <a:schemeClr val="bg1"/>
                </a:solidFill>
                <a:cs typeface="+mn-cs"/>
              </a:rPr>
              <a:t>ตัวอย่างผนัง </a:t>
            </a:r>
            <a:r>
              <a:rPr lang="en-US" sz="4800" dirty="0" smtClean="0">
                <a:solidFill>
                  <a:schemeClr val="bg1"/>
                </a:solidFill>
                <a:cs typeface="+mn-cs"/>
              </a:rPr>
              <a:t>IWALL </a:t>
            </a:r>
            <a:endParaRPr lang="en-US" sz="4800" dirty="0">
              <a:solidFill>
                <a:schemeClr val="bg1"/>
              </a:solidFill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945" y="1787672"/>
            <a:ext cx="2937164" cy="2202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945" y="4099214"/>
            <a:ext cx="2937164" cy="2223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46" y="1787673"/>
            <a:ext cx="2937164" cy="2202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018" y="4099214"/>
            <a:ext cx="2937164" cy="2202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947" y="1792869"/>
            <a:ext cx="2930236" cy="2197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091" y="4099214"/>
            <a:ext cx="2930237" cy="2202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95984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0433957" y="0"/>
            <a:ext cx="1758044" cy="6858000"/>
          </a:xfrm>
          <a:prstGeom prst="rect">
            <a:avLst/>
          </a:prstGeom>
          <a:solidFill>
            <a:srgbClr val="13B107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8815252" y="3120875"/>
            <a:ext cx="3376749" cy="2052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8402271" y="3642920"/>
            <a:ext cx="0" cy="488125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8401407" y="2341927"/>
            <a:ext cx="0" cy="488125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106112" y="3634144"/>
            <a:ext cx="0" cy="488125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5" idx="0"/>
          </p:cNvCxnSpPr>
          <p:nvPr/>
        </p:nvCxnSpPr>
        <p:spPr>
          <a:xfrm flipV="1">
            <a:off x="5094327" y="2354580"/>
            <a:ext cx="0" cy="488125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500740" y="3143475"/>
            <a:ext cx="2501683" cy="1826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ผลการค้นหารูปภาพสำหรับ clock icon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6" y="1399740"/>
            <a:ext cx="4815671" cy="361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37560" y="3136231"/>
            <a:ext cx="1350352" cy="1899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78605" y="2976814"/>
            <a:ext cx="543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2014-</a:t>
            </a:r>
          </a:p>
          <a:p>
            <a:r>
              <a:rPr lang="th-TH" sz="1400" dirty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2015</a:t>
            </a:r>
            <a:endParaRPr lang="en-US" sz="1400" dirty="0">
              <a:latin typeface="_Layiji MaHaNiYom V 1.2" panose="02000000000000000000" pitchFamily="2" charset="0"/>
              <a:cs typeface="_Layiji MaHaNiYom V 1.2" panose="02000000000000000000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687913" y="2842706"/>
            <a:ext cx="812828" cy="791439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รูปภาพ 1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973" y="731915"/>
            <a:ext cx="1206679" cy="120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4331971" y="1875897"/>
            <a:ext cx="0" cy="478683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331969" y="1939659"/>
            <a:ext cx="2519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</a:rPr>
              <a:t>Circle </a:t>
            </a:r>
            <a:r>
              <a:rPr lang="en-US" dirty="0" err="1" smtClean="0">
                <a:latin typeface="Arial" panose="020B0604020202020204" pitchFamily="34" charset="0"/>
              </a:rPr>
              <a:t>Sukumvit</a:t>
            </a:r>
            <a:r>
              <a:rPr lang="en-US" dirty="0" smtClean="0">
                <a:latin typeface="Arial" panose="020B0604020202020204" pitchFamily="34" charset="0"/>
              </a:rPr>
              <a:t> 12</a:t>
            </a:r>
            <a:endParaRPr lang="en-US" sz="300" dirty="0"/>
          </a:p>
          <a:p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4158104" y="4154269"/>
            <a:ext cx="0" cy="478683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158104" y="4218029"/>
            <a:ext cx="2091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panose="020B0604020202020204" pitchFamily="34" charset="0"/>
              </a:rPr>
              <a:t>Circle Sukumvit 11</a:t>
            </a:r>
            <a:endParaRPr lang="en-US" sz="300" dirty="0"/>
          </a:p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193116" y="2976814"/>
            <a:ext cx="543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2014-</a:t>
            </a:r>
          </a:p>
          <a:p>
            <a:r>
              <a:rPr lang="th-TH" sz="1400" dirty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2015</a:t>
            </a:r>
            <a:endParaRPr lang="en-US" sz="1400" dirty="0">
              <a:latin typeface="_Layiji MaHaNiYom V 1.2" panose="02000000000000000000" pitchFamily="2" charset="0"/>
              <a:cs typeface="_Layiji MaHaNiYom V 1.2" panose="02000000000000000000" pitchFamily="2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8002423" y="2842706"/>
            <a:ext cx="812828" cy="791439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7374032" y="1938645"/>
            <a:ext cx="0" cy="478683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411429" y="1973209"/>
            <a:ext cx="2519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</a:rPr>
              <a:t>Circle</a:t>
            </a:r>
            <a:r>
              <a:rPr lang="th-TH" dirty="0" smtClean="0">
                <a:latin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</a:rPr>
              <a:t>Petchaburi</a:t>
            </a:r>
            <a:endParaRPr lang="en-US" dirty="0"/>
          </a:p>
        </p:txBody>
      </p:sp>
      <p:pic>
        <p:nvPicPr>
          <p:cNvPr id="27" name="รูปภาพ 12" descr="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154" y="4643794"/>
            <a:ext cx="1206679" cy="160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รูปภาพ 8" descr="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559" y="614551"/>
            <a:ext cx="2160244" cy="117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Connector 30"/>
          <p:cNvCxnSpPr/>
          <p:nvPr/>
        </p:nvCxnSpPr>
        <p:spPr>
          <a:xfrm>
            <a:off x="7454263" y="4163045"/>
            <a:ext cx="0" cy="478683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454264" y="4226807"/>
            <a:ext cx="2476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panose="020B0604020202020204" pitchFamily="34" charset="0"/>
              </a:rPr>
              <a:t>Artermis Sukumvit 77</a:t>
            </a:r>
            <a:endParaRPr lang="en-US" sz="300" dirty="0"/>
          </a:p>
          <a:p>
            <a:endParaRPr lang="en-US" dirty="0"/>
          </a:p>
        </p:txBody>
      </p:sp>
      <p:pic>
        <p:nvPicPr>
          <p:cNvPr id="34" name="รูปภาพ 10" descr="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297" y="4737490"/>
            <a:ext cx="2466967" cy="135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04" y="41477"/>
            <a:ext cx="2129325" cy="135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6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0" grpId="0" animBg="1"/>
      <p:bldP spid="4" grpId="0" animBg="1"/>
      <p:bldP spid="6" grpId="0"/>
      <p:bldP spid="5" grpId="0" animBg="1"/>
      <p:bldP spid="5" grpId="1" animBg="1"/>
      <p:bldP spid="15" grpId="0"/>
      <p:bldP spid="20" grpId="0"/>
      <p:bldP spid="21" grpId="0"/>
      <p:bldP spid="22" grpId="0" animBg="1"/>
      <p:bldP spid="22" grpId="1" animBg="1"/>
      <p:bldP spid="26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10433957" y="0"/>
            <a:ext cx="1758044" cy="6858000"/>
          </a:xfrm>
          <a:prstGeom prst="rect">
            <a:avLst/>
          </a:prstGeom>
          <a:solidFill>
            <a:srgbClr val="13B107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7791186" y="3133347"/>
            <a:ext cx="1627071" cy="1855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82350" y="3113631"/>
            <a:ext cx="691597" cy="2052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7316421" y="3635676"/>
            <a:ext cx="0" cy="488125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315556" y="2334683"/>
            <a:ext cx="0" cy="488125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020263" y="3626900"/>
            <a:ext cx="0" cy="488125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5" idx="0"/>
          </p:cNvCxnSpPr>
          <p:nvPr/>
        </p:nvCxnSpPr>
        <p:spPr>
          <a:xfrm flipV="1">
            <a:off x="4008476" y="2347336"/>
            <a:ext cx="0" cy="488125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414889" y="3136231"/>
            <a:ext cx="2501683" cy="1826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3136230"/>
            <a:ext cx="3602062" cy="1826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48561" y="3065718"/>
            <a:ext cx="543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201</a:t>
            </a:r>
            <a:r>
              <a:rPr lang="en-US" dirty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6</a:t>
            </a:r>
          </a:p>
        </p:txBody>
      </p:sp>
      <p:sp>
        <p:nvSpPr>
          <p:cNvPr id="5" name="Oval 4"/>
          <p:cNvSpPr/>
          <p:nvPr/>
        </p:nvSpPr>
        <p:spPr>
          <a:xfrm>
            <a:off x="3602063" y="2835462"/>
            <a:ext cx="812828" cy="791439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3246120" y="1868653"/>
            <a:ext cx="0" cy="478683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340329" y="1929981"/>
            <a:ext cx="2519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panose="020B0604020202020204" pitchFamily="34" charset="0"/>
              </a:rPr>
              <a:t>Sky line Condo</a:t>
            </a:r>
            <a:endParaRPr lang="en-US" sz="30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072255" y="4147025"/>
            <a:ext cx="0" cy="478683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072253" y="4210786"/>
            <a:ext cx="2091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Arial" panose="020B0604020202020204" pitchFamily="34" charset="0"/>
              </a:rPr>
              <a:t>Estes </a:t>
            </a:r>
            <a:r>
              <a:rPr lang="en-US" dirty="0">
                <a:latin typeface="Arial" panose="020B0604020202020204" pitchFamily="34" charset="0"/>
              </a:rPr>
              <a:t>Condo</a:t>
            </a:r>
            <a:endParaRPr lang="en-US" sz="300" dirty="0"/>
          </a:p>
        </p:txBody>
      </p:sp>
      <p:sp>
        <p:nvSpPr>
          <p:cNvPr id="21" name="TextBox 20"/>
          <p:cNvSpPr txBox="1"/>
          <p:nvPr/>
        </p:nvSpPr>
        <p:spPr>
          <a:xfrm>
            <a:off x="7069052" y="3071359"/>
            <a:ext cx="543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2016</a:t>
            </a:r>
          </a:p>
        </p:txBody>
      </p:sp>
      <p:sp>
        <p:nvSpPr>
          <p:cNvPr id="22" name="Oval 21"/>
          <p:cNvSpPr/>
          <p:nvPr/>
        </p:nvSpPr>
        <p:spPr>
          <a:xfrm>
            <a:off x="6916574" y="2835462"/>
            <a:ext cx="812828" cy="791439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6288183" y="1931401"/>
            <a:ext cx="0" cy="478683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325580" y="1965966"/>
            <a:ext cx="2519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panose="020B0604020202020204" pitchFamily="34" charset="0"/>
              </a:rPr>
              <a:t>Embassy Myanmar</a:t>
            </a:r>
            <a:endParaRPr lang="en-US" sz="300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6368413" y="4155801"/>
            <a:ext cx="0" cy="478683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368413" y="4219561"/>
            <a:ext cx="2476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panose="020B0604020202020204" pitchFamily="34" charset="0"/>
              </a:rPr>
              <a:t>Factory Rang sit</a:t>
            </a:r>
            <a:endParaRPr lang="en-US" sz="300" dirty="0"/>
          </a:p>
        </p:txBody>
      </p:sp>
      <p:pic>
        <p:nvPicPr>
          <p:cNvPr id="33" name="รูปภาพ 23" descr="14324516_308766586170517_4039042391766145800_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572" y="572257"/>
            <a:ext cx="1615057" cy="117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รูปภาพ 10" descr="C:\Users\HP\Desktop\Picture_nee\2016\AQ Estes\timthumb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253" y="4625707"/>
            <a:ext cx="1425080" cy="1870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รูปภาพ 25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445" y="322251"/>
            <a:ext cx="2141563" cy="145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รูปภาพ 26" descr="IMG_718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99" y="4753037"/>
            <a:ext cx="2586455" cy="161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/>
          <p:cNvSpPr/>
          <p:nvPr/>
        </p:nvSpPr>
        <p:spPr>
          <a:xfrm rot="5400000">
            <a:off x="9001761" y="4985817"/>
            <a:ext cx="3539115" cy="2052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9768504" y="2329040"/>
            <a:ext cx="0" cy="488125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9522000" y="3065718"/>
            <a:ext cx="543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2016</a:t>
            </a:r>
          </a:p>
        </p:txBody>
      </p:sp>
      <p:sp>
        <p:nvSpPr>
          <p:cNvPr id="42" name="Oval 41"/>
          <p:cNvSpPr/>
          <p:nvPr/>
        </p:nvSpPr>
        <p:spPr>
          <a:xfrm>
            <a:off x="9369522" y="2829819"/>
            <a:ext cx="812828" cy="791439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/>
          <p:nvPr/>
        </p:nvCxnSpPr>
        <p:spPr>
          <a:xfrm>
            <a:off x="8741131" y="1925760"/>
            <a:ext cx="0" cy="478683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8778528" y="1960323"/>
            <a:ext cx="2519123" cy="388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Brunei  Residential  </a:t>
            </a:r>
            <a:endParaRPr lang="en-US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รูปภาพ 36" descr="LOT3977-3D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" t="7433" r="5326" b="21540"/>
          <a:stretch/>
        </p:blipFill>
        <p:spPr bwMode="auto">
          <a:xfrm>
            <a:off x="8765519" y="322251"/>
            <a:ext cx="2108427" cy="147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99" y="52206"/>
            <a:ext cx="2129325" cy="135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713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5" grpId="0" animBg="1"/>
      <p:bldP spid="10" grpId="0" animBg="1"/>
      <p:bldP spid="4" grpId="0" animBg="1"/>
      <p:bldP spid="6" grpId="0"/>
      <p:bldP spid="5" grpId="0" animBg="1"/>
      <p:bldP spid="5" grpId="1" animBg="1"/>
      <p:bldP spid="15" grpId="0"/>
      <p:bldP spid="20" grpId="0"/>
      <p:bldP spid="21" grpId="0"/>
      <p:bldP spid="22" grpId="0" animBg="1"/>
      <p:bldP spid="22" grpId="1" animBg="1"/>
      <p:bldP spid="26" grpId="0"/>
      <p:bldP spid="32" grpId="0"/>
      <p:bldP spid="39" grpId="0" animBg="1"/>
      <p:bldP spid="41" grpId="0"/>
      <p:bldP spid="42" grpId="0" animBg="1"/>
      <p:bldP spid="42" grpId="1" animBg="1"/>
      <p:bldP spid="4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10433957" y="0"/>
            <a:ext cx="1758044" cy="6858000"/>
          </a:xfrm>
          <a:prstGeom prst="rect">
            <a:avLst/>
          </a:prstGeom>
          <a:solidFill>
            <a:srgbClr val="13B107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729402" y="3113631"/>
            <a:ext cx="3144545" cy="2052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7316421" y="3635676"/>
            <a:ext cx="0" cy="488125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315556" y="2334683"/>
            <a:ext cx="0" cy="488125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020263" y="3626900"/>
            <a:ext cx="0" cy="488125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5" idx="0"/>
          </p:cNvCxnSpPr>
          <p:nvPr/>
        </p:nvCxnSpPr>
        <p:spPr>
          <a:xfrm flipV="1">
            <a:off x="4008476" y="2347336"/>
            <a:ext cx="0" cy="488125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414889" y="3136231"/>
            <a:ext cx="2501683" cy="1826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3136230"/>
            <a:ext cx="3602062" cy="1826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48561" y="3065718"/>
            <a:ext cx="543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201</a:t>
            </a:r>
            <a:r>
              <a:rPr lang="en-US" dirty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7</a:t>
            </a:r>
          </a:p>
        </p:txBody>
      </p:sp>
      <p:sp>
        <p:nvSpPr>
          <p:cNvPr id="5" name="Oval 4"/>
          <p:cNvSpPr/>
          <p:nvPr/>
        </p:nvSpPr>
        <p:spPr>
          <a:xfrm>
            <a:off x="3602063" y="2835462"/>
            <a:ext cx="812828" cy="791439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2787656" y="1942161"/>
            <a:ext cx="0" cy="478683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809776" y="1965966"/>
            <a:ext cx="2740669" cy="367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Codo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Sumkumvit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31</a:t>
            </a:r>
            <a:endParaRPr lang="en-US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2503846" y="4155803"/>
            <a:ext cx="16935" cy="449123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503421" y="4214121"/>
            <a:ext cx="3008744" cy="388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Crique Sumkumvit 64/2</a:t>
            </a:r>
            <a:endParaRPr lang="en-US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69052" y="3071359"/>
            <a:ext cx="543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2017</a:t>
            </a:r>
          </a:p>
        </p:txBody>
      </p:sp>
      <p:sp>
        <p:nvSpPr>
          <p:cNvPr id="22" name="Oval 21"/>
          <p:cNvSpPr/>
          <p:nvPr/>
        </p:nvSpPr>
        <p:spPr>
          <a:xfrm>
            <a:off x="6916574" y="2835462"/>
            <a:ext cx="812828" cy="791439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6288183" y="1931401"/>
            <a:ext cx="0" cy="478683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325580" y="1965966"/>
            <a:ext cx="2519123" cy="388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JRY RAMA9 Soi 17</a:t>
            </a:r>
            <a:endParaRPr lang="en-US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6368413" y="4155801"/>
            <a:ext cx="0" cy="478683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368413" y="4219562"/>
            <a:ext cx="2476289" cy="388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May Fair Sukumvit 50</a:t>
            </a:r>
            <a:endParaRPr lang="en-US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 rot="5400000">
            <a:off x="9111876" y="1556817"/>
            <a:ext cx="3318885" cy="2052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7" name="รูปภาพ 47" descr="20160909-095306378-JRY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413" y="322444"/>
            <a:ext cx="2004740" cy="152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รูปภาพ 48" descr="Mayfair-Place-Sukhumvit-50-152.orig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412" y="4804764"/>
            <a:ext cx="2315613" cy="162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รูปภาพ 50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659" y="137695"/>
            <a:ext cx="2628432" cy="167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รูปภาพ 51" descr="คอนโด-เลอครีก-สุขุมวิท-64-2-Le-Crique-Sukhumvit-64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639" y="4755698"/>
            <a:ext cx="2712308" cy="167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36" y="31717"/>
            <a:ext cx="2129325" cy="135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6050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0" grpId="0" animBg="1"/>
      <p:bldP spid="4" grpId="0" animBg="1"/>
      <p:bldP spid="6" grpId="0"/>
      <p:bldP spid="5" grpId="0" animBg="1"/>
      <p:bldP spid="5" grpId="1" animBg="1"/>
      <p:bldP spid="15" grpId="0"/>
      <p:bldP spid="20" grpId="0"/>
      <p:bldP spid="21" grpId="0"/>
      <p:bldP spid="22" grpId="0" animBg="1"/>
      <p:bldP spid="22" grpId="1" animBg="1"/>
      <p:bldP spid="26" grpId="0"/>
      <p:bldP spid="32" grpId="0"/>
      <p:bldP spid="3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29"/>
          <p:cNvCxnSpPr/>
          <p:nvPr/>
        </p:nvCxnSpPr>
        <p:spPr>
          <a:xfrm flipV="1">
            <a:off x="9823524" y="3563140"/>
            <a:ext cx="0" cy="488125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10433957" y="0"/>
            <a:ext cx="1758044" cy="6858000"/>
          </a:xfrm>
          <a:prstGeom prst="rect">
            <a:avLst/>
          </a:prstGeom>
          <a:solidFill>
            <a:srgbClr val="13B107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7791186" y="3133347"/>
            <a:ext cx="1627071" cy="1855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7316421" y="3635676"/>
            <a:ext cx="0" cy="488125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315556" y="2334683"/>
            <a:ext cx="0" cy="488125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020263" y="3626900"/>
            <a:ext cx="0" cy="488125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5" idx="0"/>
          </p:cNvCxnSpPr>
          <p:nvPr/>
        </p:nvCxnSpPr>
        <p:spPr>
          <a:xfrm flipV="1">
            <a:off x="4008476" y="2347336"/>
            <a:ext cx="0" cy="488125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414889" y="3136231"/>
            <a:ext cx="2501683" cy="1826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3136230"/>
            <a:ext cx="3602062" cy="1826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48561" y="3065718"/>
            <a:ext cx="543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201</a:t>
            </a:r>
            <a:r>
              <a:rPr lang="th-TH" dirty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8</a:t>
            </a:r>
            <a:endParaRPr lang="en-US" dirty="0">
              <a:latin typeface="_Layiji MaHaNiYom V 1.2" panose="02000000000000000000" pitchFamily="2" charset="0"/>
              <a:cs typeface="_Layiji MaHaNiYom V 1.2" panose="02000000000000000000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602063" y="2835462"/>
            <a:ext cx="812828" cy="791439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3246120" y="1868653"/>
            <a:ext cx="0" cy="478683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340329" y="1929981"/>
            <a:ext cx="2610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Arial" panose="020B0604020202020204" pitchFamily="34" charset="0"/>
              </a:rPr>
              <a:t>Siamese </a:t>
            </a:r>
            <a:r>
              <a:rPr lang="en-US" dirty="0" err="1" smtClean="0">
                <a:latin typeface="Arial" panose="020B0604020202020204" pitchFamily="34" charset="0"/>
              </a:rPr>
              <a:t>Sukhumvit</a:t>
            </a:r>
            <a:r>
              <a:rPr lang="en-US" dirty="0" smtClean="0">
                <a:latin typeface="Arial" panose="020B0604020202020204" pitchFamily="34" charset="0"/>
              </a:rPr>
              <a:t> 48</a:t>
            </a:r>
            <a:endParaRPr lang="en-US" sz="30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072255" y="4147025"/>
            <a:ext cx="0" cy="478683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875516" y="4201700"/>
            <a:ext cx="2238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Siamese Exclusive 42</a:t>
            </a:r>
            <a:endParaRPr lang="en-US" sz="300" dirty="0"/>
          </a:p>
        </p:txBody>
      </p:sp>
      <p:sp>
        <p:nvSpPr>
          <p:cNvPr id="21" name="TextBox 20"/>
          <p:cNvSpPr txBox="1"/>
          <p:nvPr/>
        </p:nvSpPr>
        <p:spPr>
          <a:xfrm>
            <a:off x="7069052" y="3071359"/>
            <a:ext cx="543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2018</a:t>
            </a:r>
            <a:endParaRPr lang="en-US" dirty="0">
              <a:latin typeface="_Layiji MaHaNiYom V 1.2" panose="02000000000000000000" pitchFamily="2" charset="0"/>
              <a:cs typeface="_Layiji MaHaNiYom V 1.2" panose="02000000000000000000" pitchFamily="2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916574" y="2835462"/>
            <a:ext cx="812828" cy="791439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6288183" y="1931401"/>
            <a:ext cx="0" cy="478683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288183" y="1879738"/>
            <a:ext cx="2166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Siamese Exclusive Queens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6368413" y="4155801"/>
            <a:ext cx="0" cy="478683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368413" y="4219561"/>
            <a:ext cx="2476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The Posh Twelve</a:t>
            </a:r>
            <a:endParaRPr lang="en-US" sz="300" dirty="0"/>
          </a:p>
        </p:txBody>
      </p:sp>
      <p:pic>
        <p:nvPicPr>
          <p:cNvPr id="33" name="รูปภาพ 2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8"/>
          <a:stretch/>
        </p:blipFill>
        <p:spPr bwMode="auto">
          <a:xfrm>
            <a:off x="3283527" y="322251"/>
            <a:ext cx="2472459" cy="147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รูปภาพ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71172" y="4763594"/>
            <a:ext cx="2188461" cy="1491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รูปภาพ 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8"/>
          <a:stretch/>
        </p:blipFill>
        <p:spPr bwMode="auto">
          <a:xfrm>
            <a:off x="6576864" y="221673"/>
            <a:ext cx="1588816" cy="159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รูปภาพ 2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26"/>
          <a:stretch/>
        </p:blipFill>
        <p:spPr bwMode="auto">
          <a:xfrm>
            <a:off x="6522100" y="4762012"/>
            <a:ext cx="1454478" cy="149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Straight Connector 39"/>
          <p:cNvCxnSpPr/>
          <p:nvPr/>
        </p:nvCxnSpPr>
        <p:spPr>
          <a:xfrm flipV="1">
            <a:off x="9768504" y="2329040"/>
            <a:ext cx="0" cy="488125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9522000" y="3065718"/>
            <a:ext cx="543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2019</a:t>
            </a:r>
            <a:endParaRPr lang="en-US" dirty="0">
              <a:latin typeface="_Layiji MaHaNiYom V 1.2" panose="02000000000000000000" pitchFamily="2" charset="0"/>
              <a:cs typeface="_Layiji MaHaNiYom V 1.2" panose="02000000000000000000" pitchFamily="2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9369522" y="2829819"/>
            <a:ext cx="812828" cy="791439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/>
          <p:nvPr/>
        </p:nvCxnSpPr>
        <p:spPr>
          <a:xfrm>
            <a:off x="8741131" y="1925760"/>
            <a:ext cx="0" cy="478683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8778528" y="1960323"/>
            <a:ext cx="3223280" cy="388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+mj-lt"/>
              </a:rPr>
              <a:t> METRIS </a:t>
            </a:r>
            <a:r>
              <a:rPr lang="en-US" dirty="0" smtClean="0">
                <a:latin typeface="+mj-lt"/>
              </a:rPr>
              <a:t>Rama9-</a:t>
            </a:r>
            <a:r>
              <a:rPr lang="en-US" dirty="0">
                <a:latin typeface="+mj-lt"/>
              </a:rPr>
              <a:t>Ramkumhang</a:t>
            </a:r>
            <a:endParaRPr lang="en-US" sz="10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รูปภาพ 3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2566" r="2788" b="15031"/>
          <a:stretch/>
        </p:blipFill>
        <p:spPr bwMode="auto">
          <a:xfrm>
            <a:off x="8986558" y="238732"/>
            <a:ext cx="2287257" cy="162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Straight Connector 30"/>
          <p:cNvCxnSpPr/>
          <p:nvPr/>
        </p:nvCxnSpPr>
        <p:spPr>
          <a:xfrm>
            <a:off x="8875516" y="4083265"/>
            <a:ext cx="0" cy="478683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1"/>
          <p:cNvSpPr txBox="1"/>
          <p:nvPr/>
        </p:nvSpPr>
        <p:spPr>
          <a:xfrm>
            <a:off x="3089315" y="4172819"/>
            <a:ext cx="3316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2400" dirty="0" smtClean="0"/>
              <a:t>อาคารแสดงสินค้าและสำนักงาน 2ชั้น</a:t>
            </a:r>
            <a:endParaRPr lang="en-US" sz="500" dirty="0"/>
          </a:p>
        </p:txBody>
      </p:sp>
      <p:pic>
        <p:nvPicPr>
          <p:cNvPr id="45" name="รูปภาพ 2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77"/>
          <a:stretch/>
        </p:blipFill>
        <p:spPr bwMode="auto">
          <a:xfrm>
            <a:off x="3246120" y="4675879"/>
            <a:ext cx="2656991" cy="158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33" y="42204"/>
            <a:ext cx="2129325" cy="135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603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4" grpId="0" animBg="1"/>
      <p:bldP spid="6" grpId="0"/>
      <p:bldP spid="5" grpId="0" animBg="1"/>
      <p:bldP spid="5" grpId="1" animBg="1"/>
      <p:bldP spid="15" grpId="0"/>
      <p:bldP spid="20" grpId="0"/>
      <p:bldP spid="21" grpId="0"/>
      <p:bldP spid="22" grpId="0" animBg="1"/>
      <p:bldP spid="22" grpId="1" animBg="1"/>
      <p:bldP spid="26" grpId="0"/>
      <p:bldP spid="32" grpId="0"/>
      <p:bldP spid="41" grpId="0"/>
      <p:bldP spid="42" grpId="0" animBg="1"/>
      <p:bldP spid="42" grpId="1" animBg="1"/>
      <p:bldP spid="44" grpId="0"/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10433956" y="6050"/>
            <a:ext cx="1758044" cy="6858000"/>
          </a:xfrm>
          <a:prstGeom prst="rect">
            <a:avLst/>
          </a:prstGeom>
          <a:solidFill>
            <a:srgbClr val="13B107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4020263" y="3626900"/>
            <a:ext cx="0" cy="488125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5" idx="0"/>
          </p:cNvCxnSpPr>
          <p:nvPr/>
        </p:nvCxnSpPr>
        <p:spPr>
          <a:xfrm flipV="1">
            <a:off x="4008476" y="2347336"/>
            <a:ext cx="0" cy="488125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414889" y="3136231"/>
            <a:ext cx="7777111" cy="1826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3136230"/>
            <a:ext cx="3602062" cy="1826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48561" y="3065718"/>
            <a:ext cx="543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2019</a:t>
            </a:r>
            <a:endParaRPr lang="en-US" dirty="0">
              <a:latin typeface="_Layiji MaHaNiYom V 1.2" panose="02000000000000000000" pitchFamily="2" charset="0"/>
              <a:cs typeface="_Layiji MaHaNiYom V 1.2" panose="02000000000000000000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602063" y="2835462"/>
            <a:ext cx="812828" cy="791439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3246120" y="1868653"/>
            <a:ext cx="0" cy="478683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340329" y="1929981"/>
            <a:ext cx="2610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Artisan Ratchada</a:t>
            </a:r>
            <a:endParaRPr lang="en-US" sz="300" dirty="0"/>
          </a:p>
        </p:txBody>
      </p:sp>
      <p:pic>
        <p:nvPicPr>
          <p:cNvPr id="33" name="รูปภาพ 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3527" y="290946"/>
            <a:ext cx="2472459" cy="143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1" y="28516"/>
            <a:ext cx="2129325" cy="135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812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6" grpId="0"/>
      <p:bldP spid="5" grpId="0" animBg="1"/>
      <p:bldP spid="5" grpId="1" animBg="1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416831"/>
            <a:ext cx="7160455" cy="5990255"/>
          </a:xfrm>
          <a:prstGeom prst="rect">
            <a:avLst/>
          </a:prstGeom>
          <a:solidFill>
            <a:srgbClr val="13B107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3984" y="377184"/>
            <a:ext cx="11674052" cy="1903042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NCP Corporation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Co</a:t>
            </a:r>
            <a:r>
              <a:rPr lang="en-US" sz="5400" b="1" dirty="0" err="1" smtClean="0">
                <a:solidFill>
                  <a:schemeClr val="bg1"/>
                </a:solidFill>
              </a:rPr>
              <a:t>.,</a:t>
            </a:r>
            <a:r>
              <a:rPr lang="en-US" sz="5400" b="1" dirty="0" err="1" smtClean="0">
                <a:solidFill>
                  <a:schemeClr val="bg1"/>
                </a:solidFill>
              </a:rPr>
              <a:t>Ltd</a:t>
            </a:r>
            <a:r>
              <a:rPr lang="en-US" sz="5400" b="1" dirty="0" smtClean="0">
                <a:solidFill>
                  <a:schemeClr val="bg1"/>
                </a:solidFill>
              </a:rPr>
              <a:t>.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4820" y="1589763"/>
            <a:ext cx="4396060" cy="2388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127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31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chemeClr val="bg1"/>
                </a:solidFill>
              </a:rPr>
              <a:t>142</a:t>
            </a:r>
            <a:r>
              <a:rPr lang="en-US" sz="2400" dirty="0" smtClean="0">
                <a:solidFill>
                  <a:schemeClr val="bg1"/>
                </a:solidFill>
              </a:rPr>
              <a:t>/115 </a:t>
            </a:r>
            <a:r>
              <a:rPr lang="en-US" sz="2400" dirty="0" smtClean="0">
                <a:solidFill>
                  <a:schemeClr val="bg1"/>
                </a:solidFill>
              </a:rPr>
              <a:t>Moo. </a:t>
            </a:r>
            <a:r>
              <a:rPr lang="en-US" sz="2400" dirty="0">
                <a:solidFill>
                  <a:schemeClr val="bg1"/>
                </a:solidFill>
              </a:rPr>
              <a:t>2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T. </a:t>
            </a:r>
            <a:r>
              <a:rPr lang="en-US" sz="2400" dirty="0" err="1" smtClean="0">
                <a:solidFill>
                  <a:schemeClr val="bg1"/>
                </a:solidFill>
              </a:rPr>
              <a:t>Naklua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A. </a:t>
            </a:r>
            <a:r>
              <a:rPr lang="en-US" sz="2400" dirty="0" err="1" smtClean="0">
                <a:solidFill>
                  <a:schemeClr val="bg1"/>
                </a:solidFill>
              </a:rPr>
              <a:t>Banlamung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err="1" smtClean="0">
                <a:solidFill>
                  <a:schemeClr val="bg1"/>
                </a:solidFill>
              </a:rPr>
              <a:t>Chonburi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20150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34820" y="3978601"/>
            <a:ext cx="4396060" cy="2388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127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31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chemeClr val="bg1"/>
                </a:solidFill>
              </a:rPr>
              <a:t>Tel. </a:t>
            </a:r>
            <a:r>
              <a:rPr lang="en-US" sz="2400" dirty="0" smtClean="0">
                <a:solidFill>
                  <a:schemeClr val="bg1"/>
                </a:solidFill>
              </a:rPr>
              <a:t> 033-014871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Fax. </a:t>
            </a:r>
            <a:r>
              <a:rPr lang="en-US" sz="2400" dirty="0" smtClean="0">
                <a:solidFill>
                  <a:schemeClr val="bg1"/>
                </a:solidFill>
              </a:rPr>
              <a:t>033-014871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Mobile. </a:t>
            </a:r>
            <a:r>
              <a:rPr lang="en-US" sz="2400" dirty="0" smtClean="0">
                <a:solidFill>
                  <a:schemeClr val="bg1"/>
                </a:solidFill>
              </a:rPr>
              <a:t>0993289879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E-mail : ncp.corp168@gmail.com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651" y="1037096"/>
            <a:ext cx="4847800" cy="48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71998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กลุ่ม 21"/>
          <p:cNvGrpSpPr/>
          <p:nvPr/>
        </p:nvGrpSpPr>
        <p:grpSpPr>
          <a:xfrm>
            <a:off x="60960" y="-22212"/>
            <a:ext cx="12192000" cy="6674906"/>
            <a:chOff x="0" y="0"/>
            <a:chExt cx="12192000" cy="6674906"/>
          </a:xfrm>
        </p:grpSpPr>
        <p:pic>
          <p:nvPicPr>
            <p:cNvPr id="2" name="รูปภาพ 1"/>
            <p:cNvPicPr>
              <a:picLocks noChangeAspect="1"/>
            </p:cNvPicPr>
            <p:nvPr/>
          </p:nvPicPr>
          <p:blipFill rotWithShape="1">
            <a:blip r:embed="rId2"/>
            <a:srcRect l="9166" t="24222" r="22417" b="14445"/>
            <a:stretch/>
          </p:blipFill>
          <p:spPr>
            <a:xfrm>
              <a:off x="1173480" y="1648936"/>
              <a:ext cx="9966960" cy="5025970"/>
            </a:xfrm>
            <a:prstGeom prst="rect">
              <a:avLst/>
            </a:prstGeom>
          </p:spPr>
        </p:pic>
        <p:sp>
          <p:nvSpPr>
            <p:cNvPr id="3" name="Rectangle 46"/>
            <p:cNvSpPr/>
            <p:nvPr/>
          </p:nvSpPr>
          <p:spPr>
            <a:xfrm>
              <a:off x="0" y="0"/>
              <a:ext cx="12192000" cy="1648936"/>
            </a:xfrm>
            <a:prstGeom prst="rect">
              <a:avLst/>
            </a:prstGeom>
            <a:solidFill>
              <a:srgbClr val="13B107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itle 1"/>
            <p:cNvSpPr txBox="1">
              <a:spLocks/>
            </p:cNvSpPr>
            <p:nvPr/>
          </p:nvSpPr>
          <p:spPr>
            <a:xfrm>
              <a:off x="756557" y="667906"/>
              <a:ext cx="5339443" cy="1903042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normAutofit/>
            </a:bodyPr>
            <a:lstStyle>
              <a:lvl1pPr algn="l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dirty="0" smtClean="0">
                  <a:ln>
                    <a:solidFill>
                      <a:schemeClr val="bg1"/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Manufacturing</a:t>
              </a:r>
              <a:endParaRPr lang="en-US" sz="36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สี่เหลี่ยมผืนผ้า 5"/>
            <p:cNvSpPr/>
            <p:nvPr/>
          </p:nvSpPr>
          <p:spPr>
            <a:xfrm>
              <a:off x="944545" y="2570948"/>
              <a:ext cx="2381459" cy="14885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สี่เหลี่ยมผืนผ้า 6"/>
            <p:cNvSpPr/>
            <p:nvPr/>
          </p:nvSpPr>
          <p:spPr>
            <a:xfrm>
              <a:off x="3742927" y="3130895"/>
              <a:ext cx="839121" cy="3339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" name="สี่เหลี่ยมผืนผ้า 8"/>
            <p:cNvSpPr/>
            <p:nvPr/>
          </p:nvSpPr>
          <p:spPr>
            <a:xfrm>
              <a:off x="3132154" y="2159428"/>
              <a:ext cx="763675" cy="57005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" name="สี่เหลี่ยมผืนผ้า 9"/>
            <p:cNvSpPr/>
            <p:nvPr/>
          </p:nvSpPr>
          <p:spPr>
            <a:xfrm>
              <a:off x="3373314" y="2367662"/>
              <a:ext cx="281354" cy="1966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" name="กล่องข้อความ 10"/>
            <p:cNvSpPr txBox="1"/>
            <p:nvPr/>
          </p:nvSpPr>
          <p:spPr>
            <a:xfrm>
              <a:off x="2885969" y="1790096"/>
              <a:ext cx="1256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Computer</a:t>
              </a:r>
              <a:endParaRPr lang="th-TH" dirty="0"/>
            </a:p>
          </p:txBody>
        </p:sp>
        <p:sp>
          <p:nvSpPr>
            <p:cNvPr id="13" name="รูปแบบอิสระ 12"/>
            <p:cNvSpPr/>
            <p:nvPr/>
          </p:nvSpPr>
          <p:spPr>
            <a:xfrm>
              <a:off x="8427301" y="2175776"/>
              <a:ext cx="381837" cy="583772"/>
            </a:xfrm>
            <a:custGeom>
              <a:avLst/>
              <a:gdLst>
                <a:gd name="connsiteX0" fmla="*/ 0 w 381837"/>
                <a:gd name="connsiteY0" fmla="*/ 0 h 522514"/>
                <a:gd name="connsiteX1" fmla="*/ 0 w 381837"/>
                <a:gd name="connsiteY1" fmla="*/ 401934 h 522514"/>
                <a:gd name="connsiteX2" fmla="*/ 160773 w 381837"/>
                <a:gd name="connsiteY2" fmla="*/ 522514 h 522514"/>
                <a:gd name="connsiteX3" fmla="*/ 371789 w 381837"/>
                <a:gd name="connsiteY3" fmla="*/ 401934 h 522514"/>
                <a:gd name="connsiteX4" fmla="*/ 381837 w 381837"/>
                <a:gd name="connsiteY4" fmla="*/ 10048 h 522514"/>
                <a:gd name="connsiteX5" fmla="*/ 50242 w 381837"/>
                <a:gd name="connsiteY5" fmla="*/ 10048 h 522514"/>
                <a:gd name="connsiteX6" fmla="*/ 0 w 381837"/>
                <a:gd name="connsiteY6" fmla="*/ 0 h 522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837" h="522514">
                  <a:moveTo>
                    <a:pt x="0" y="0"/>
                  </a:moveTo>
                  <a:lnTo>
                    <a:pt x="0" y="401934"/>
                  </a:lnTo>
                  <a:lnTo>
                    <a:pt x="160773" y="522514"/>
                  </a:lnTo>
                  <a:lnTo>
                    <a:pt x="371789" y="401934"/>
                  </a:lnTo>
                  <a:lnTo>
                    <a:pt x="381837" y="10048"/>
                  </a:lnTo>
                  <a:lnTo>
                    <a:pt x="50242" y="1004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15" name="ตัวเชื่อมต่อตรง 14"/>
            <p:cNvCxnSpPr/>
            <p:nvPr/>
          </p:nvCxnSpPr>
          <p:spPr>
            <a:xfrm flipV="1">
              <a:off x="7526215" y="2823587"/>
              <a:ext cx="1112100" cy="1004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/>
            <p:cNvCxnSpPr>
              <a:stCxn id="13" idx="2"/>
            </p:cNvCxnSpPr>
            <p:nvPr/>
          </p:nvCxnSpPr>
          <p:spPr>
            <a:xfrm>
              <a:off x="8588074" y="2759548"/>
              <a:ext cx="30145" cy="740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กล่องข้อความ 19"/>
            <p:cNvSpPr txBox="1"/>
            <p:nvPr/>
          </p:nvSpPr>
          <p:spPr>
            <a:xfrm>
              <a:off x="8427301" y="1899608"/>
              <a:ext cx="9344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dirty="0" smtClean="0"/>
                <a:t>ทราย</a:t>
              </a:r>
              <a:endParaRPr lang="th-TH" dirty="0"/>
            </a:p>
          </p:txBody>
        </p:sp>
        <p:sp>
          <p:nvSpPr>
            <p:cNvPr id="21" name="กล่องข้อความ 20"/>
            <p:cNvSpPr txBox="1"/>
            <p:nvPr/>
          </p:nvSpPr>
          <p:spPr>
            <a:xfrm>
              <a:off x="3742927" y="3130895"/>
              <a:ext cx="9496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Mix</a:t>
              </a:r>
              <a:endParaRPr lang="th-TH" dirty="0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5" y="5477125"/>
            <a:ext cx="2129325" cy="135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1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6"/>
          <p:cNvSpPr/>
          <p:nvPr/>
        </p:nvSpPr>
        <p:spPr>
          <a:xfrm>
            <a:off x="0" y="0"/>
            <a:ext cx="12192000" cy="1648936"/>
          </a:xfrm>
          <a:prstGeom prst="rect">
            <a:avLst/>
          </a:prstGeom>
          <a:solidFill>
            <a:srgbClr val="13B107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2"/>
          <a:srcRect l="50333" t="20519" r="5500" b="9852"/>
          <a:stretch/>
        </p:blipFill>
        <p:spPr>
          <a:xfrm>
            <a:off x="8016240" y="2667000"/>
            <a:ext cx="4008120" cy="3337560"/>
          </a:xfrm>
          <a:prstGeom prst="rect">
            <a:avLst/>
          </a:prstGeom>
        </p:spPr>
      </p:pic>
      <p:sp>
        <p:nvSpPr>
          <p:cNvPr id="10" name="TextBox 4"/>
          <p:cNvSpPr txBox="1"/>
          <p:nvPr/>
        </p:nvSpPr>
        <p:spPr>
          <a:xfrm>
            <a:off x="0" y="804200"/>
            <a:ext cx="4968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Specification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ตาราง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6542893"/>
              </p:ext>
            </p:extLst>
          </p:nvPr>
        </p:nvGraphicFramePr>
        <p:xfrm>
          <a:off x="151926" y="2152226"/>
          <a:ext cx="8128002" cy="286512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935954"/>
                <a:gridCol w="1722120"/>
                <a:gridCol w="1691640"/>
                <a:gridCol w="1423621"/>
                <a:gridCol w="135466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ความหนา</a:t>
                      </a:r>
                      <a:r>
                        <a:rPr lang="th-TH" baseline="0" dirty="0" smtClean="0"/>
                        <a:t> </a:t>
                      </a:r>
                      <a:r>
                        <a:rPr lang="en-US" baseline="0" dirty="0" smtClean="0"/>
                        <a:t>mm.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ความยาว </a:t>
                      </a:r>
                      <a:r>
                        <a:rPr lang="en-US" dirty="0" smtClean="0"/>
                        <a:t>mm.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ความกว้าง</a:t>
                      </a:r>
                      <a:r>
                        <a:rPr lang="th-TH" baseline="0" dirty="0" smtClean="0"/>
                        <a:t> </a:t>
                      </a:r>
                      <a:r>
                        <a:rPr lang="en-US" baseline="0" dirty="0" smtClean="0"/>
                        <a:t>mm.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น้ำหนัก</a:t>
                      </a:r>
                      <a:r>
                        <a:rPr lang="th-TH" baseline="0" dirty="0" smtClean="0"/>
                        <a:t> </a:t>
                      </a:r>
                      <a:r>
                        <a:rPr lang="en-US" baseline="0" dirty="0" smtClean="0"/>
                        <a:t>kg/m2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ความคลาดเคลื่อน</a:t>
                      </a:r>
                      <a:endParaRPr lang="th-TH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ขนาด</a:t>
                      </a:r>
                      <a:r>
                        <a:rPr lang="th-TH" baseline="0" dirty="0" smtClean="0"/>
                        <a:t>  75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sz="1400" baseline="0" dirty="0" smtClean="0"/>
                    </a:p>
                    <a:p>
                      <a:pPr algn="ctr"/>
                      <a:r>
                        <a:rPr lang="en-US" sz="1400" baseline="0" dirty="0" smtClean="0"/>
                        <a:t>2400</a:t>
                      </a:r>
                      <a:endParaRPr lang="th-TH" sz="1400" baseline="0" dirty="0" smtClean="0">
                        <a:cs typeface="+mn-cs"/>
                      </a:endParaRPr>
                    </a:p>
                  </a:txBody>
                  <a:tcPr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th-TH" dirty="0" smtClean="0"/>
                    </a:p>
                    <a:p>
                      <a:pPr algn="ctr"/>
                      <a:endParaRPr lang="th-TH" dirty="0" smtClean="0"/>
                    </a:p>
                    <a:p>
                      <a:pPr algn="ctr"/>
                      <a:endParaRPr lang="th-TH" dirty="0" smtClean="0"/>
                    </a:p>
                    <a:p>
                      <a:pPr algn="ctr"/>
                      <a:endParaRPr lang="th-TH" dirty="0" smtClean="0"/>
                    </a:p>
                    <a:p>
                      <a:pPr algn="ctr"/>
                      <a:r>
                        <a:rPr lang="th-TH" dirty="0" smtClean="0"/>
                        <a:t>600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 smtClean="0"/>
                        <a:t>60-65</a:t>
                      </a:r>
                      <a:endParaRPr lang="th-TH" sz="1600" dirty="0">
                        <a:cs typeface="+mn-cs"/>
                      </a:endParaRPr>
                    </a:p>
                  </a:txBody>
                  <a:tcPr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th-TH" dirty="0" smtClean="0"/>
                    </a:p>
                    <a:p>
                      <a:pPr algn="ctr"/>
                      <a:endParaRPr lang="th-TH" dirty="0" smtClean="0"/>
                    </a:p>
                    <a:p>
                      <a:pPr algn="ctr"/>
                      <a:r>
                        <a:rPr lang="th-TH" dirty="0" smtClean="0"/>
                        <a:t>ความยาว +- 3</a:t>
                      </a:r>
                    </a:p>
                    <a:p>
                      <a:pPr algn="ctr"/>
                      <a:r>
                        <a:rPr lang="th-TH" dirty="0" smtClean="0"/>
                        <a:t>ความกว้าง +-3</a:t>
                      </a:r>
                    </a:p>
                    <a:p>
                      <a:pPr algn="ctr"/>
                      <a:r>
                        <a:rPr lang="th-TH" dirty="0" smtClean="0"/>
                        <a:t>ความหนา +-3</a:t>
                      </a:r>
                      <a:endParaRPr lang="th-TH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 smtClean="0"/>
                        <a:t>ขนาด</a:t>
                      </a:r>
                      <a:r>
                        <a:rPr lang="th-TH" baseline="0" dirty="0" smtClean="0"/>
                        <a:t>  90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baseline="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 smtClean="0"/>
                        <a:t>70-75</a:t>
                      </a:r>
                      <a:endParaRPr lang="th-TH" sz="1600" dirty="0">
                        <a:cs typeface="+mn-cs"/>
                      </a:endParaRPr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h-TH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 smtClean="0"/>
                        <a:t>ขนาด</a:t>
                      </a:r>
                      <a:r>
                        <a:rPr lang="th-TH" baseline="0" dirty="0" smtClean="0"/>
                        <a:t>  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2400 , 2800</a:t>
                      </a:r>
                      <a:endParaRPr lang="th-TH" sz="1400" baseline="0" dirty="0" smtClean="0">
                        <a:cs typeface="+mn-cs"/>
                      </a:endParaRPr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 smtClean="0"/>
                        <a:t>75-85</a:t>
                      </a:r>
                      <a:endParaRPr lang="th-TH" sz="1600" dirty="0">
                        <a:cs typeface="+mn-cs"/>
                      </a:endParaRPr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h-TH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 smtClean="0"/>
                        <a:t>ขนาด</a:t>
                      </a:r>
                      <a:r>
                        <a:rPr lang="th-TH" baseline="0" dirty="0" smtClean="0"/>
                        <a:t>  12.5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aseline="0" dirty="0" smtClean="0"/>
                    </a:p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aseline="0" dirty="0" smtClean="0"/>
                    </a:p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2400</a:t>
                      </a:r>
                      <a:endParaRPr lang="th-TH" sz="1400" baseline="0" dirty="0" smtClean="0">
                        <a:cs typeface="+mn-cs"/>
                      </a:endParaRPr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 smtClean="0"/>
                        <a:t>95-105</a:t>
                      </a:r>
                      <a:endParaRPr lang="th-TH" sz="1600" dirty="0">
                        <a:cs typeface="+mn-cs"/>
                      </a:endParaRPr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h-TH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 smtClean="0"/>
                        <a:t>ขนาด</a:t>
                      </a:r>
                      <a:r>
                        <a:rPr lang="th-TH" baseline="0" dirty="0" smtClean="0"/>
                        <a:t>  150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 baseline="0" dirty="0" smtClean="0"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 smtClean="0"/>
                        <a:t>115-130</a:t>
                      </a:r>
                      <a:endParaRPr lang="th-TH" sz="1600" dirty="0">
                        <a:cs typeface="+mn-cs"/>
                      </a:endParaRPr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h-TH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 smtClean="0"/>
                        <a:t>ขนาด</a:t>
                      </a:r>
                      <a:r>
                        <a:rPr lang="th-TH" baseline="0" dirty="0" smtClean="0"/>
                        <a:t>  200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 baseline="0" dirty="0" smtClean="0"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 smtClean="0"/>
                        <a:t>140-160</a:t>
                      </a:r>
                      <a:endParaRPr lang="th-TH" sz="1600" dirty="0">
                        <a:cs typeface="+mn-cs"/>
                      </a:endParaRPr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h-TH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68" y="5454802"/>
            <a:ext cx="2129325" cy="135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6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3417" t="45852" r="48416" b="15333"/>
          <a:stretch/>
        </p:blipFill>
        <p:spPr>
          <a:xfrm>
            <a:off x="0" y="1648936"/>
            <a:ext cx="12192000" cy="5194890"/>
          </a:xfrm>
          <a:prstGeom prst="rect">
            <a:avLst/>
          </a:prstGeom>
        </p:spPr>
      </p:pic>
      <p:sp>
        <p:nvSpPr>
          <p:cNvPr id="3" name="Rectangle 46"/>
          <p:cNvSpPr/>
          <p:nvPr/>
        </p:nvSpPr>
        <p:spPr>
          <a:xfrm>
            <a:off x="0" y="0"/>
            <a:ext cx="9805181" cy="1648936"/>
          </a:xfrm>
          <a:prstGeom prst="rect">
            <a:avLst/>
          </a:prstGeom>
          <a:solidFill>
            <a:srgbClr val="13B107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258606" y="879495"/>
            <a:ext cx="3992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u="sng" dirty="0" smtClean="0">
                <a:solidFill>
                  <a:schemeClr val="bg1"/>
                </a:solidFill>
              </a:rPr>
              <a:t>คุณสมบัติ วัสดุ</a:t>
            </a:r>
            <a:endParaRPr lang="th-TH" sz="4400" u="sng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5058" y="148648"/>
            <a:ext cx="2129325" cy="135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1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719" y="-10551"/>
            <a:ext cx="12192000" cy="6858000"/>
          </a:xfrm>
          <a:prstGeom prst="rect">
            <a:avLst/>
          </a:prstGeom>
          <a:solidFill>
            <a:srgbClr val="13B107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981156" y="1491176"/>
            <a:ext cx="3924887" cy="385454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262627" y="2686928"/>
            <a:ext cx="1632929" cy="1582531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004676" y="4682195"/>
            <a:ext cx="1632929" cy="1582531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833285" y="2686928"/>
            <a:ext cx="1632929" cy="1582531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200356" y="699910"/>
            <a:ext cx="1632929" cy="1582531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ผลการค้นหารูปภาพสำหรับ labor icon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167" y="892727"/>
            <a:ext cx="1061305" cy="106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ผลการค้นหารูปภาพสำหรับ quality icon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803" y="2893124"/>
            <a:ext cx="1223891" cy="122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ผลการค้นหารูปภาพสำหรับ time icon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762" y="5033279"/>
            <a:ext cx="880361" cy="88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ผลการค้นหารูปภาพสำหรับ Cost icon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505" y="3017004"/>
            <a:ext cx="842008" cy="84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915447" y="885606"/>
            <a:ext cx="13660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Labor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23560" y="2944382"/>
            <a:ext cx="16818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Quality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36238" y="5111268"/>
            <a:ext cx="12170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Time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88766" y="3151126"/>
            <a:ext cx="10958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Cost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49167" y="5076392"/>
            <a:ext cx="4968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2854" y="106444"/>
            <a:ext cx="2129325" cy="135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230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6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0" y="0"/>
            <a:ext cx="12192000" cy="1648936"/>
          </a:xfrm>
          <a:prstGeom prst="rect">
            <a:avLst/>
          </a:prstGeom>
          <a:solidFill>
            <a:srgbClr val="13B107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สี่เหลี่ยมผืนผ้า 1"/>
          <p:cNvSpPr/>
          <p:nvPr/>
        </p:nvSpPr>
        <p:spPr>
          <a:xfrm>
            <a:off x="2633611" y="2440350"/>
            <a:ext cx="1109978" cy="32495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TextBox 4"/>
          <p:cNvSpPr txBox="1"/>
          <p:nvPr/>
        </p:nvSpPr>
        <p:spPr>
          <a:xfrm>
            <a:off x="3638422" y="283664"/>
            <a:ext cx="4968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37172" y="2468872"/>
            <a:ext cx="18002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P Tankhun" pitchFamily="2" charset="0"/>
                <a:cs typeface="TP Tankhun" pitchFamily="2" charset="0"/>
              </a:rPr>
              <a:t>Labor</a:t>
            </a:r>
            <a:endParaRPr lang="en-US" sz="36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TP Tankhun" pitchFamily="2" charset="0"/>
              <a:cs typeface="TP Tankhu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2414" y="3288426"/>
            <a:ext cx="18002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P Tankhun" pitchFamily="2" charset="0"/>
                <a:cs typeface="TP Tankhun" pitchFamily="2" charset="0"/>
              </a:rPr>
              <a:t>Q</a:t>
            </a:r>
            <a:r>
              <a:rPr lang="en-US" sz="360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P Tankhun" pitchFamily="2" charset="0"/>
                <a:cs typeface="TP Tankhun" pitchFamily="2" charset="0"/>
              </a:rPr>
              <a:t>uality</a:t>
            </a:r>
            <a:endParaRPr lang="en-US" sz="36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TP Tankhun" pitchFamily="2" charset="0"/>
              <a:cs typeface="TP Tankhu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30952" y="4135092"/>
            <a:ext cx="18002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P Tankhun" pitchFamily="2" charset="0"/>
                <a:cs typeface="TP Tankhun" pitchFamily="2" charset="0"/>
              </a:rPr>
              <a:t>Time</a:t>
            </a:r>
            <a:endParaRPr lang="en-US" sz="36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TP Tankhun" pitchFamily="2" charset="0"/>
              <a:cs typeface="TP Tankhu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29397" y="5029303"/>
            <a:ext cx="18002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P Tankhun" pitchFamily="2" charset="0"/>
                <a:cs typeface="TP Tankhun" pitchFamily="2" charset="0"/>
              </a:rPr>
              <a:t>Cost</a:t>
            </a:r>
          </a:p>
        </p:txBody>
      </p:sp>
      <p:pic>
        <p:nvPicPr>
          <p:cNvPr id="10" name="รูปภาพ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155" y="3308292"/>
            <a:ext cx="454944" cy="454944"/>
          </a:xfrm>
          <a:prstGeom prst="rect">
            <a:avLst/>
          </a:prstGeom>
        </p:spPr>
      </p:pic>
      <p:pic>
        <p:nvPicPr>
          <p:cNvPr id="11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648" y="2519298"/>
            <a:ext cx="421644" cy="421644"/>
          </a:xfrm>
          <a:prstGeom prst="rect">
            <a:avLst/>
          </a:prstGeom>
        </p:spPr>
      </p:pic>
      <p:pic>
        <p:nvPicPr>
          <p:cNvPr id="12" name="รูปภาพ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648" y="4197446"/>
            <a:ext cx="392451" cy="392451"/>
          </a:xfrm>
          <a:prstGeom prst="rect">
            <a:avLst/>
          </a:prstGeom>
        </p:spPr>
      </p:pic>
      <p:pic>
        <p:nvPicPr>
          <p:cNvPr id="13" name="รูปภาพ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648" y="5114089"/>
            <a:ext cx="403470" cy="403470"/>
          </a:xfrm>
          <a:prstGeom prst="rect">
            <a:avLst/>
          </a:prstGeom>
        </p:spPr>
      </p:pic>
      <p:sp>
        <p:nvSpPr>
          <p:cNvPr id="14" name="สามเหลี่ยมหน้าจั่ว 26"/>
          <p:cNvSpPr/>
          <p:nvPr/>
        </p:nvSpPr>
        <p:spPr>
          <a:xfrm rot="10800000">
            <a:off x="5826970" y="957009"/>
            <a:ext cx="544776" cy="48855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TextBox 14"/>
          <p:cNvSpPr txBox="1"/>
          <p:nvPr/>
        </p:nvSpPr>
        <p:spPr>
          <a:xfrm>
            <a:off x="4522498" y="170635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wall</a:t>
            </a:r>
            <a:endParaRPr lang="th-TH" sz="2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-@-D-RCW 2550 v.2.00-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83434" y="170635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Brick</a:t>
            </a:r>
            <a:endParaRPr lang="th-TH" sz="2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-@-D-RCW 2550 v.2.00-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21673" y="2233382"/>
            <a:ext cx="87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Arial" panose="020B0604020202020204" pitchFamily="34" charset="0"/>
              </a:rPr>
              <a:t>100 คน</a:t>
            </a:r>
            <a:endParaRPr lang="th-TH" dirty="0">
              <a:latin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91769" y="2359638"/>
            <a:ext cx="681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Arial" panose="020B0604020202020204" pitchFamily="34" charset="0"/>
              </a:rPr>
              <a:t>20คน</a:t>
            </a:r>
            <a:endParaRPr lang="th-TH" dirty="0">
              <a:latin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32784" y="3131571"/>
            <a:ext cx="90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Arial" panose="020B0604020202020204" pitchFamily="34" charset="0"/>
              </a:rPr>
              <a:t>80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th-TH" dirty="0">
              <a:latin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01105" y="3147386"/>
            <a:ext cx="687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Arial" panose="020B0604020202020204" pitchFamily="34" charset="0"/>
              </a:rPr>
              <a:t>95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th-TH" dirty="0">
              <a:latin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32784" y="4001528"/>
            <a:ext cx="794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Arial" panose="020B0604020202020204" pitchFamily="34" charset="0"/>
                <a:cs typeface="+mj-cs"/>
              </a:rPr>
              <a:t>10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h-TH" sz="2400" dirty="0" smtClean="0">
                <a:latin typeface="Arial" panose="020B0604020202020204" pitchFamily="34" charset="0"/>
              </a:rPr>
              <a:t>วัน</a:t>
            </a:r>
            <a:endParaRPr lang="th-TH" sz="2400" dirty="0">
              <a:latin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91769" y="4023064"/>
            <a:ext cx="759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Arial" panose="020B0604020202020204" pitchFamily="34" charset="0"/>
              </a:rPr>
              <a:t>5 วัน</a:t>
            </a:r>
            <a:endParaRPr lang="th-TH" dirty="0">
              <a:latin typeface="Arial" panose="020B0604020202020204" pitchFamily="34" charset="0"/>
            </a:endParaRPr>
          </a:p>
        </p:txBody>
      </p:sp>
      <p:sp>
        <p:nvSpPr>
          <p:cNvPr id="23" name="แผนผังลำดับงาน: สิ้นสุด 41"/>
          <p:cNvSpPr/>
          <p:nvPr/>
        </p:nvSpPr>
        <p:spPr>
          <a:xfrm>
            <a:off x="4491314" y="3527672"/>
            <a:ext cx="1752600" cy="228600"/>
          </a:xfrm>
          <a:prstGeom prst="flowChartTerminator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แผนผังลำดับงาน: สิ้นสุด 42"/>
          <p:cNvSpPr/>
          <p:nvPr/>
        </p:nvSpPr>
        <p:spPr>
          <a:xfrm>
            <a:off x="4494218" y="3527672"/>
            <a:ext cx="1752600" cy="228600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วงรี 43"/>
          <p:cNvSpPr/>
          <p:nvPr/>
        </p:nvSpPr>
        <p:spPr>
          <a:xfrm>
            <a:off x="4485273" y="3498924"/>
            <a:ext cx="304800" cy="304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แผนผังลำดับงาน: สิ้นสุด 44"/>
          <p:cNvSpPr/>
          <p:nvPr/>
        </p:nvSpPr>
        <p:spPr>
          <a:xfrm>
            <a:off x="4519618" y="2689472"/>
            <a:ext cx="1752600" cy="228600"/>
          </a:xfrm>
          <a:prstGeom prst="flowChartTerminator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แผนผังลำดับงาน: สิ้นสุด 45"/>
          <p:cNvSpPr/>
          <p:nvPr/>
        </p:nvSpPr>
        <p:spPr>
          <a:xfrm>
            <a:off x="4511998" y="2689472"/>
            <a:ext cx="998926" cy="228600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วงรี 47"/>
          <p:cNvSpPr/>
          <p:nvPr/>
        </p:nvSpPr>
        <p:spPr>
          <a:xfrm>
            <a:off x="4480896" y="2651372"/>
            <a:ext cx="304800" cy="304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แผนผังลำดับงาน: สิ้นสุด 52"/>
          <p:cNvSpPr/>
          <p:nvPr/>
        </p:nvSpPr>
        <p:spPr>
          <a:xfrm>
            <a:off x="4480896" y="5204072"/>
            <a:ext cx="1752600" cy="228600"/>
          </a:xfrm>
          <a:prstGeom prst="flowChartTerminator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แผนผังลำดับงาน: สิ้นสุด 53"/>
          <p:cNvSpPr/>
          <p:nvPr/>
        </p:nvSpPr>
        <p:spPr>
          <a:xfrm>
            <a:off x="4498934" y="5204072"/>
            <a:ext cx="1161144" cy="228600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วงรี 54"/>
          <p:cNvSpPr/>
          <p:nvPr/>
        </p:nvSpPr>
        <p:spPr>
          <a:xfrm>
            <a:off x="4461921" y="5165972"/>
            <a:ext cx="304800" cy="304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2" name="แผนผังลำดับงาน: สิ้นสุด 55"/>
          <p:cNvSpPr/>
          <p:nvPr/>
        </p:nvSpPr>
        <p:spPr>
          <a:xfrm>
            <a:off x="7031404" y="2695892"/>
            <a:ext cx="1752600" cy="228600"/>
          </a:xfrm>
          <a:prstGeom prst="flowChartTerminator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แผนผังลำดับงาน: สิ้นสุด 56"/>
          <p:cNvSpPr/>
          <p:nvPr/>
        </p:nvSpPr>
        <p:spPr>
          <a:xfrm>
            <a:off x="7034308" y="2689472"/>
            <a:ext cx="1752600" cy="228600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วงรี 57"/>
          <p:cNvSpPr/>
          <p:nvPr/>
        </p:nvSpPr>
        <p:spPr>
          <a:xfrm>
            <a:off x="7031404" y="2651372"/>
            <a:ext cx="304800" cy="3048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5" name="แผนผังลำดับงาน: สิ้นสุด 58"/>
          <p:cNvSpPr/>
          <p:nvPr/>
        </p:nvSpPr>
        <p:spPr>
          <a:xfrm>
            <a:off x="7006004" y="3544978"/>
            <a:ext cx="1752600" cy="228600"/>
          </a:xfrm>
          <a:prstGeom prst="flowChartTerminator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แผนผังลำดับงาน: สิ้นสุด 59"/>
          <p:cNvSpPr/>
          <p:nvPr/>
        </p:nvSpPr>
        <p:spPr>
          <a:xfrm>
            <a:off x="7024042" y="3544978"/>
            <a:ext cx="1381866" cy="228600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วงรี 60"/>
          <p:cNvSpPr/>
          <p:nvPr/>
        </p:nvSpPr>
        <p:spPr>
          <a:xfrm>
            <a:off x="7008908" y="3498924"/>
            <a:ext cx="304800" cy="3048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8" name="แผนผังลำดับงาน: สิ้นสุด 61"/>
          <p:cNvSpPr/>
          <p:nvPr/>
        </p:nvSpPr>
        <p:spPr>
          <a:xfrm>
            <a:off x="6987029" y="4426828"/>
            <a:ext cx="1752600" cy="228600"/>
          </a:xfrm>
          <a:prstGeom prst="flowChartTerminator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แผนผังลำดับงาน: สิ้นสุด 62"/>
          <p:cNvSpPr/>
          <p:nvPr/>
        </p:nvSpPr>
        <p:spPr>
          <a:xfrm>
            <a:off x="7005067" y="4426828"/>
            <a:ext cx="1248441" cy="228600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0" name="วงรี 63"/>
          <p:cNvSpPr/>
          <p:nvPr/>
        </p:nvSpPr>
        <p:spPr>
          <a:xfrm>
            <a:off x="7000249" y="4388728"/>
            <a:ext cx="304800" cy="3048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แผนผังลำดับงาน: สิ้นสุด 64"/>
          <p:cNvSpPr/>
          <p:nvPr/>
        </p:nvSpPr>
        <p:spPr>
          <a:xfrm>
            <a:off x="7051102" y="5172392"/>
            <a:ext cx="1752600" cy="228600"/>
          </a:xfrm>
          <a:prstGeom prst="flowChartTerminator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2" name="แผนผังลำดับงาน: สิ้นสุด 65"/>
          <p:cNvSpPr/>
          <p:nvPr/>
        </p:nvSpPr>
        <p:spPr>
          <a:xfrm>
            <a:off x="7069140" y="5172392"/>
            <a:ext cx="1381866" cy="228600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3" name="วงรี 66"/>
          <p:cNvSpPr/>
          <p:nvPr/>
        </p:nvSpPr>
        <p:spPr>
          <a:xfrm>
            <a:off x="7032127" y="5134292"/>
            <a:ext cx="304800" cy="3048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4" name="แผนผังลำดับงาน: สิ้นสุด 67"/>
          <p:cNvSpPr/>
          <p:nvPr/>
        </p:nvSpPr>
        <p:spPr>
          <a:xfrm>
            <a:off x="4480896" y="4453295"/>
            <a:ext cx="1752600" cy="228600"/>
          </a:xfrm>
          <a:prstGeom prst="flowChartTerminator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5" name="แผนผังลำดับงาน: สิ้นสุด 68"/>
          <p:cNvSpPr/>
          <p:nvPr/>
        </p:nvSpPr>
        <p:spPr>
          <a:xfrm>
            <a:off x="4498934" y="4453295"/>
            <a:ext cx="736578" cy="228600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6" name="วงรี 69"/>
          <p:cNvSpPr/>
          <p:nvPr/>
        </p:nvSpPr>
        <p:spPr>
          <a:xfrm>
            <a:off x="4493105" y="4415195"/>
            <a:ext cx="304800" cy="304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730455" y="1861139"/>
            <a:ext cx="265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u="sng" dirty="0" smtClean="0">
                <a:solidFill>
                  <a:srgbClr val="00B050"/>
                </a:solidFill>
              </a:rPr>
              <a:t>ตัวอย่างพื้นที่ 1,000 ตรม./ ชั้น</a:t>
            </a:r>
            <a:endParaRPr lang="th-TH" u="sng" dirty="0">
              <a:solidFill>
                <a:srgbClr val="00B050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0992" y="5386164"/>
            <a:ext cx="2129325" cy="135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052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-0.00024 L 0.0625 -0.000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3.7037E-6 L 0.12422 3.7037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9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12409 0.0002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0.09727 2.59259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7 -2.22222E-6 L 0.03815 -2.22222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0.08034 1.48148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733 -2.96296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9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0.09401 -3.33333E-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1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3" grpId="0" animBg="1"/>
      <p:bldP spid="34" grpId="0" animBg="1"/>
      <p:bldP spid="36" grpId="0" animBg="1"/>
      <p:bldP spid="37" grpId="0" animBg="1"/>
      <p:bldP spid="39" grpId="0" animBg="1"/>
      <p:bldP spid="40" grpId="0" animBg="1"/>
      <p:bldP spid="42" grpId="0" animBg="1"/>
      <p:bldP spid="43" grpId="0" animBg="1"/>
      <p:bldP spid="45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6"/>
          <p:cNvSpPr/>
          <p:nvPr/>
        </p:nvSpPr>
        <p:spPr>
          <a:xfrm>
            <a:off x="0" y="0"/>
            <a:ext cx="12192000" cy="1648936"/>
          </a:xfrm>
          <a:prstGeom prst="rect">
            <a:avLst/>
          </a:prstGeom>
          <a:solidFill>
            <a:srgbClr val="13B107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กลุ่ม 5"/>
          <p:cNvGrpSpPr/>
          <p:nvPr/>
        </p:nvGrpSpPr>
        <p:grpSpPr>
          <a:xfrm>
            <a:off x="3910100" y="174382"/>
            <a:ext cx="2460555" cy="1300171"/>
            <a:chOff x="2031058" y="2686928"/>
            <a:chExt cx="2864498" cy="1582531"/>
          </a:xfrm>
        </p:grpSpPr>
        <p:sp>
          <p:nvSpPr>
            <p:cNvPr id="3" name="Oval 6"/>
            <p:cNvSpPr/>
            <p:nvPr/>
          </p:nvSpPr>
          <p:spPr>
            <a:xfrm>
              <a:off x="3262627" y="2686928"/>
              <a:ext cx="1632929" cy="158253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10" descr="ผลการค้นหารูปภาพสำหรับ Cost icon 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5505" y="3017004"/>
              <a:ext cx="842008" cy="842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12"/>
            <p:cNvSpPr/>
            <p:nvPr/>
          </p:nvSpPr>
          <p:spPr>
            <a:xfrm>
              <a:off x="2031058" y="3151126"/>
              <a:ext cx="121123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00" dirty="0" smtClean="0">
                  <a:solidFill>
                    <a:schemeClr val="bg1"/>
                  </a:solidFill>
                </a:rPr>
                <a:t>Cost </a:t>
              </a:r>
            </a:p>
          </p:txBody>
        </p:sp>
      </p:grpSp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3"/>
          <a:srcRect l="3821" t="36445" r="63833" b="16444"/>
          <a:stretch/>
        </p:blipFill>
        <p:spPr>
          <a:xfrm>
            <a:off x="552432" y="1693095"/>
            <a:ext cx="5943485" cy="4846320"/>
          </a:xfrm>
          <a:prstGeom prst="rect">
            <a:avLst/>
          </a:prstGeom>
        </p:spPr>
      </p:pic>
      <p:sp>
        <p:nvSpPr>
          <p:cNvPr id="9" name="กล่องข้อความ 8"/>
          <p:cNvSpPr txBox="1"/>
          <p:nvPr/>
        </p:nvSpPr>
        <p:spPr>
          <a:xfrm>
            <a:off x="6631911" y="2662814"/>
            <a:ext cx="3637504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Save Cost1</a:t>
            </a:r>
            <a:r>
              <a:rPr lang="en-US" sz="2800" dirty="0" smtClean="0"/>
              <a:t>              12 %</a:t>
            </a:r>
            <a:endParaRPr lang="th-TH" sz="2800" dirty="0"/>
          </a:p>
        </p:txBody>
      </p:sp>
      <p:sp>
        <p:nvSpPr>
          <p:cNvPr id="10" name="กล่องข้อความ 9"/>
          <p:cNvSpPr txBox="1"/>
          <p:nvPr/>
        </p:nvSpPr>
        <p:spPr>
          <a:xfrm>
            <a:off x="6631911" y="4603821"/>
            <a:ext cx="3637504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Save Cost1 +2 </a:t>
            </a:r>
            <a:r>
              <a:rPr lang="en-US" sz="2800" dirty="0" smtClean="0"/>
              <a:t>       20%</a:t>
            </a:r>
            <a:endParaRPr lang="th-TH" sz="2800" dirty="0"/>
          </a:p>
        </p:txBody>
      </p:sp>
      <p:pic>
        <p:nvPicPr>
          <p:cNvPr id="1026" name="Picture 2" descr="ผลการค้นหารูปภาพสำหรับ ประหยัดเงิน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409" y="3045950"/>
            <a:ext cx="1487533" cy="148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261" y="5451476"/>
            <a:ext cx="2129325" cy="135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9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/>
        </p:nvGrpSpPr>
        <p:grpSpPr>
          <a:xfrm>
            <a:off x="0" y="0"/>
            <a:ext cx="11673840" cy="6858000"/>
            <a:chOff x="0" y="0"/>
            <a:chExt cx="11673840" cy="68580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6144768" cy="6858000"/>
            </a:xfrm>
            <a:prstGeom prst="rect">
              <a:avLst/>
            </a:prstGeom>
            <a:solidFill>
              <a:srgbClr val="13B107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845952" y="105679"/>
              <a:ext cx="130337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b="1" dirty="0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Test</a:t>
              </a:r>
              <a:endParaRPr lang="en-US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" name="รูปภาพ 1"/>
            <p:cNvPicPr>
              <a:picLocks noChangeAspect="1"/>
            </p:cNvPicPr>
            <p:nvPr/>
          </p:nvPicPr>
          <p:blipFill rotWithShape="1">
            <a:blip r:embed="rId2"/>
            <a:srcRect l="3917" t="19926" r="25750" b="9852"/>
            <a:stretch/>
          </p:blipFill>
          <p:spPr>
            <a:xfrm>
              <a:off x="258606" y="980799"/>
              <a:ext cx="11415234" cy="5648911"/>
            </a:xfrm>
            <a:prstGeom prst="rect">
              <a:avLst/>
            </a:prstGeom>
          </p:spPr>
        </p:pic>
        <p:sp>
          <p:nvSpPr>
            <p:cNvPr id="3" name="สี่เหลี่ยมผืนผ้า 2"/>
            <p:cNvSpPr/>
            <p:nvPr/>
          </p:nvSpPr>
          <p:spPr>
            <a:xfrm>
              <a:off x="6973556" y="2974312"/>
              <a:ext cx="4391130" cy="11656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390" y="12098"/>
            <a:ext cx="1596994" cy="101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299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1418</TotalTime>
  <Words>305</Words>
  <Application>Microsoft Office PowerPoint</Application>
  <PresentationFormat>Custom</PresentationFormat>
  <Paragraphs>146</Paragraphs>
  <Slides>26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TP Tankhun</vt:lpstr>
      <vt:lpstr>Cordia New</vt:lpstr>
      <vt:lpstr>Angsana New</vt:lpstr>
      <vt:lpstr>Calibri Light</vt:lpstr>
      <vt:lpstr>-@-D-RCW 2550 v.2.00-</vt:lpstr>
      <vt:lpstr>_Layiji MaHaNiYom V 1.2</vt:lpstr>
      <vt:lpstr>Office Theme</vt:lpstr>
      <vt:lpstr>PowerPoint Presentation</vt:lpstr>
      <vt:lpstr>Manufacturing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การเจาะช่องประตูหน้าต่าง</vt:lpstr>
      <vt:lpstr>PowerPoint Presentation</vt:lpstr>
      <vt:lpstr>ตัวอย่างผนัง IWALL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NCP Corporation Co.,Ltd.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Jakkrit</cp:lastModifiedBy>
  <cp:revision>111</cp:revision>
  <cp:lastPrinted>2017-06-06T10:49:59Z</cp:lastPrinted>
  <dcterms:created xsi:type="dcterms:W3CDTF">2017-04-24T03:31:52Z</dcterms:created>
  <dcterms:modified xsi:type="dcterms:W3CDTF">2019-09-20T08:10:49Z</dcterms:modified>
</cp:coreProperties>
</file>